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  <Default Extension="png" ContentType="image/png"/>
  <Override PartName="/ppt/diagrams/drawing3.xml" ContentType="application/vnd.ms-office.drawingml.diagramDrawing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bookmarkIdSeed="6">
  <p:sldMasterIdLst>
    <p:sldMasterId id="2147483684" r:id="rId1"/>
  </p:sldMasterIdLst>
  <p:sldIdLst>
    <p:sldId id="256" r:id="rId2"/>
    <p:sldId id="266" r:id="rId3"/>
    <p:sldId id="285" r:id="rId4"/>
    <p:sldId id="282" r:id="rId5"/>
    <p:sldId id="283" r:id="rId6"/>
    <p:sldId id="284" r:id="rId7"/>
    <p:sldId id="288" r:id="rId8"/>
    <p:sldId id="289" r:id="rId9"/>
    <p:sldId id="291" r:id="rId10"/>
    <p:sldId id="286" r:id="rId11"/>
    <p:sldId id="290" r:id="rId12"/>
    <p:sldId id="287" r:id="rId13"/>
    <p:sldId id="292" r:id="rId14"/>
    <p:sldId id="264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B4B000"/>
    <a:srgbClr val="99CC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106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0839D22-E410-43FD-8343-64D30768E0E0}" type="doc">
      <dgm:prSet loTypeId="urn:microsoft.com/office/officeart/2005/8/layout/vList4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E2C01956-4965-4193-9C9C-44165B6A683F}" type="pres">
      <dgm:prSet presAssocID="{70839D22-E410-43FD-8343-64D30768E0E0}" presName="linear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</dgm:ptLst>
  <dgm:cxnLst>
    <dgm:cxn modelId="{AAC8C031-6601-45AB-B610-660D4C14CEFF}" type="presOf" srcId="{70839D22-E410-43FD-8343-64D30768E0E0}" destId="{E2C01956-4965-4193-9C9C-44165B6A683F}" srcOrd="0" destOrd="0" presId="urn:microsoft.com/office/officeart/2005/8/layout/vList4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079330A9-253A-475C-8A15-DABC5D74BF1B}" type="doc">
      <dgm:prSet loTypeId="urn:microsoft.com/office/officeart/2005/8/layout/pyramid2" loCatId="list" qsTypeId="urn:microsoft.com/office/officeart/2005/8/quickstyle/simple1" qsCatId="simple" csTypeId="urn:microsoft.com/office/officeart/2005/8/colors/accent1_2" csCatId="accent1" phldr="1"/>
      <dgm:spPr/>
    </dgm:pt>
    <dgm:pt modelId="{8680D2FF-CACA-4A22-B1B2-DBE70E83B59F}">
      <dgm:prSet phldrT="[Текст]" custT="1"/>
      <dgm:spPr/>
      <dgm:t>
        <a:bodyPr/>
        <a:lstStyle/>
        <a:p>
          <a:r>
            <a:rPr lang="ru-RU" sz="1600" dirty="0" smtClean="0">
              <a:latin typeface="Times New Roman" pitchFamily="18" charset="0"/>
              <a:cs typeface="Times New Roman" pitchFamily="18" charset="0"/>
            </a:rPr>
            <a:t>Приказом Министерства здравоохранения Российской Федерации </a:t>
          </a:r>
          <a:r>
            <a:rPr lang="en-US" sz="16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1600" dirty="0" smtClean="0">
              <a:latin typeface="Times New Roman" pitchFamily="18" charset="0"/>
              <a:cs typeface="Times New Roman" pitchFamily="18" charset="0"/>
            </a:rPr>
            <a:t>№ 834н от 15.12.2014 г. утверждены унифицированные формы медицинской документации, используемые в медицинских организациях, оказывающих медицинскую помощь в амбулаторных условиях и порядки по их заполнению</a:t>
          </a:r>
          <a:r>
            <a:rPr lang="ru-RU" sz="1600" dirty="0" smtClean="0"/>
            <a:t>.</a:t>
          </a:r>
          <a:endParaRPr lang="ru-RU" sz="1600" dirty="0"/>
        </a:p>
      </dgm:t>
    </dgm:pt>
    <dgm:pt modelId="{4AA027D4-F607-46B6-9C1C-EF6D9FCD2395}" type="parTrans" cxnId="{FA777AB9-E2F6-43FA-AC28-9A776C4F472D}">
      <dgm:prSet/>
      <dgm:spPr/>
      <dgm:t>
        <a:bodyPr/>
        <a:lstStyle/>
        <a:p>
          <a:endParaRPr lang="ru-RU"/>
        </a:p>
      </dgm:t>
    </dgm:pt>
    <dgm:pt modelId="{E8669183-AD3E-4A90-99CF-6592B9B6347B}" type="sibTrans" cxnId="{FA777AB9-E2F6-43FA-AC28-9A776C4F472D}">
      <dgm:prSet/>
      <dgm:spPr/>
      <dgm:t>
        <a:bodyPr/>
        <a:lstStyle/>
        <a:p>
          <a:endParaRPr lang="ru-RU"/>
        </a:p>
      </dgm:t>
    </dgm:pt>
    <dgm:pt modelId="{7148DA94-92C3-4374-B51B-7035561567AF}">
      <dgm:prSet phldrT="[Текст]" custT="1"/>
      <dgm:spPr/>
      <dgm:t>
        <a:bodyPr/>
        <a:lstStyle/>
        <a:p>
          <a:pPr algn="l"/>
          <a:endParaRPr lang="en-US" sz="1600" b="0" dirty="0" smtClean="0">
            <a:latin typeface="Times New Roman" pitchFamily="18" charset="0"/>
            <a:cs typeface="Times New Roman" pitchFamily="18" charset="0"/>
          </a:endParaRPr>
        </a:p>
        <a:p>
          <a:pPr algn="ctr"/>
          <a:r>
            <a:rPr lang="ru-RU" sz="1600" b="0" dirty="0" smtClean="0">
              <a:latin typeface="Times New Roman" pitchFamily="18" charset="0"/>
              <a:cs typeface="Times New Roman" pitchFamily="18" charset="0"/>
            </a:rPr>
            <a:t>Учетная форма N 025/у</a:t>
          </a:r>
          <a:r>
            <a:rPr lang="ru-RU" sz="1600" dirty="0" smtClean="0">
              <a:latin typeface="Times New Roman" pitchFamily="18" charset="0"/>
              <a:cs typeface="Times New Roman" pitchFamily="18" charset="0"/>
            </a:rPr>
            <a:t>.</a:t>
          </a:r>
          <a:endParaRPr lang="en-US" sz="1600" dirty="0" smtClean="0">
            <a:latin typeface="Times New Roman" pitchFamily="18" charset="0"/>
            <a:cs typeface="Times New Roman" pitchFamily="18" charset="0"/>
          </a:endParaRPr>
        </a:p>
        <a:p>
          <a:pPr algn="ctr"/>
          <a:r>
            <a:rPr lang="ru-RU" sz="1400" b="0" dirty="0" smtClean="0">
              <a:latin typeface="Times New Roman" pitchFamily="18" charset="0"/>
              <a:cs typeface="Times New Roman" pitchFamily="18" charset="0"/>
            </a:rPr>
            <a:t>МЕДИЦИНСКАЯ КАРТА</a:t>
          </a:r>
          <a:r>
            <a:rPr lang="en-US" sz="1400" b="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b="0" dirty="0" smtClean="0">
              <a:latin typeface="Times New Roman" pitchFamily="18" charset="0"/>
              <a:cs typeface="Times New Roman" pitchFamily="18" charset="0"/>
            </a:rPr>
            <a:t>ПАЦИЕНТА, ПОЛУЧАЮЩЕГО МЕДИЦИНСКУЮ ПОМОЩЬ</a:t>
          </a:r>
          <a:r>
            <a:rPr lang="en-US" sz="1400" b="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b="0" dirty="0" smtClean="0">
              <a:latin typeface="Times New Roman" pitchFamily="18" charset="0"/>
              <a:cs typeface="Times New Roman" pitchFamily="18" charset="0"/>
            </a:rPr>
            <a:t>В АМБУЛАТОРНЫХ УСЛОВИЯХ </a:t>
          </a:r>
          <a:endParaRPr lang="en-US" sz="1400" dirty="0" smtClean="0">
            <a:latin typeface="Times New Roman" pitchFamily="18" charset="0"/>
            <a:cs typeface="Times New Roman" pitchFamily="18" charset="0"/>
          </a:endParaRPr>
        </a:p>
        <a:p>
          <a:pPr algn="l"/>
          <a:endParaRPr lang="ru-RU" sz="1600" dirty="0">
            <a:latin typeface="Times New Roman" pitchFamily="18" charset="0"/>
            <a:cs typeface="Times New Roman" pitchFamily="18" charset="0"/>
          </a:endParaRPr>
        </a:p>
      </dgm:t>
    </dgm:pt>
    <dgm:pt modelId="{97702E16-7664-415A-89A2-FC16720472A8}" type="parTrans" cxnId="{6565229F-5B20-4662-BB60-CF75950AFAA4}">
      <dgm:prSet/>
      <dgm:spPr/>
      <dgm:t>
        <a:bodyPr/>
        <a:lstStyle/>
        <a:p>
          <a:endParaRPr lang="ru-RU"/>
        </a:p>
      </dgm:t>
    </dgm:pt>
    <dgm:pt modelId="{75B5D3CC-D862-4032-B961-5B6C7934E780}" type="sibTrans" cxnId="{6565229F-5B20-4662-BB60-CF75950AFAA4}">
      <dgm:prSet/>
      <dgm:spPr/>
      <dgm:t>
        <a:bodyPr/>
        <a:lstStyle/>
        <a:p>
          <a:endParaRPr lang="ru-RU"/>
        </a:p>
      </dgm:t>
    </dgm:pt>
    <dgm:pt modelId="{08D37DD7-3515-43F4-ADCE-FD58B7B52876}">
      <dgm:prSet phldrT="[Текст]" custT="1"/>
      <dgm:spPr/>
      <dgm:t>
        <a:bodyPr/>
        <a:lstStyle/>
        <a:p>
          <a:r>
            <a:rPr lang="ru-RU" sz="1600" b="0" dirty="0" smtClean="0">
              <a:latin typeface="Times New Roman" pitchFamily="18" charset="0"/>
              <a:cs typeface="Times New Roman" pitchFamily="18" charset="0"/>
            </a:rPr>
            <a:t>Учетная форма N 025-1/у</a:t>
          </a:r>
          <a:endParaRPr lang="en-US" sz="1600" b="0" dirty="0" smtClean="0">
            <a:latin typeface="Times New Roman" pitchFamily="18" charset="0"/>
            <a:cs typeface="Times New Roman" pitchFamily="18" charset="0"/>
          </a:endParaRPr>
        </a:p>
        <a:p>
          <a:r>
            <a:rPr lang="ru-RU" sz="1600" b="0" dirty="0" smtClean="0">
              <a:latin typeface="Times New Roman" pitchFamily="18" charset="0"/>
              <a:cs typeface="Times New Roman" pitchFamily="18" charset="0"/>
            </a:rPr>
            <a:t>ТАЛОН ПАЦИЕНТА, ПОЛУЧАЮЩЕГО МЕДИЦИНСКУЮ ПОМОЩЬ</a:t>
          </a:r>
          <a:r>
            <a:rPr lang="en-US" sz="1600" b="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1600" b="0" dirty="0" smtClean="0">
              <a:latin typeface="Times New Roman" pitchFamily="18" charset="0"/>
              <a:cs typeface="Times New Roman" pitchFamily="18" charset="0"/>
            </a:rPr>
            <a:t>В АМБУЛАТОРНЫХ УСЛОВИЯХ</a:t>
          </a:r>
          <a:endParaRPr lang="ru-RU" sz="1600" dirty="0">
            <a:latin typeface="Times New Roman" pitchFamily="18" charset="0"/>
            <a:cs typeface="Times New Roman" pitchFamily="18" charset="0"/>
          </a:endParaRPr>
        </a:p>
      </dgm:t>
    </dgm:pt>
    <dgm:pt modelId="{5D9821EC-B691-4DE4-AA1D-5EBAC606A199}" type="parTrans" cxnId="{EF0EBD9F-6DBD-48EC-A494-B5FD2255A794}">
      <dgm:prSet/>
      <dgm:spPr/>
      <dgm:t>
        <a:bodyPr/>
        <a:lstStyle/>
        <a:p>
          <a:endParaRPr lang="ru-RU"/>
        </a:p>
      </dgm:t>
    </dgm:pt>
    <dgm:pt modelId="{5DEC0A6B-9E81-487E-875F-41CC2DC6490C}" type="sibTrans" cxnId="{EF0EBD9F-6DBD-48EC-A494-B5FD2255A794}">
      <dgm:prSet/>
      <dgm:spPr/>
      <dgm:t>
        <a:bodyPr/>
        <a:lstStyle/>
        <a:p>
          <a:endParaRPr lang="ru-RU"/>
        </a:p>
      </dgm:t>
    </dgm:pt>
    <dgm:pt modelId="{CB502528-4F1F-400E-8DDA-21B3AEBFC78A}">
      <dgm:prSet custT="1"/>
      <dgm:spPr/>
      <dgm:t>
        <a:bodyPr/>
        <a:lstStyle/>
        <a:p>
          <a:r>
            <a:rPr lang="ru-RU" sz="2000" dirty="0" smtClean="0">
              <a:latin typeface="Times New Roman" pitchFamily="18" charset="0"/>
              <a:cs typeface="Times New Roman" pitchFamily="18" charset="0"/>
            </a:rPr>
            <a:t>Учетная форма 030/</a:t>
          </a:r>
          <a:r>
            <a:rPr lang="ru-RU" sz="2000" dirty="0" err="1" smtClean="0">
              <a:latin typeface="Times New Roman" pitchFamily="18" charset="0"/>
              <a:cs typeface="Times New Roman" pitchFamily="18" charset="0"/>
            </a:rPr>
            <a:t>н</a:t>
          </a:r>
          <a:r>
            <a:rPr lang="ru-RU" sz="2000" dirty="0" smtClean="0">
              <a:latin typeface="Times New Roman" pitchFamily="18" charset="0"/>
              <a:cs typeface="Times New Roman" pitchFamily="18" charset="0"/>
            </a:rPr>
            <a:t> </a:t>
          </a:r>
        </a:p>
        <a:p>
          <a:r>
            <a:rPr lang="ru-RU" sz="2000" dirty="0" smtClean="0">
              <a:latin typeface="Times New Roman" pitchFamily="18" charset="0"/>
              <a:cs typeface="Times New Roman" pitchFamily="18" charset="0"/>
            </a:rPr>
            <a:t>Контрольная карта диспансерного наблюдения </a:t>
          </a:r>
          <a:endParaRPr lang="ru-RU" sz="2000" dirty="0">
            <a:latin typeface="Times New Roman" pitchFamily="18" charset="0"/>
            <a:cs typeface="Times New Roman" pitchFamily="18" charset="0"/>
          </a:endParaRPr>
        </a:p>
      </dgm:t>
    </dgm:pt>
    <dgm:pt modelId="{BBB60314-160B-49F4-80B9-EC44A4B00FDB}" type="parTrans" cxnId="{461DC78E-3563-4E26-9CB9-60D100C2EFC5}">
      <dgm:prSet/>
      <dgm:spPr/>
      <dgm:t>
        <a:bodyPr/>
        <a:lstStyle/>
        <a:p>
          <a:endParaRPr lang="ru-RU"/>
        </a:p>
      </dgm:t>
    </dgm:pt>
    <dgm:pt modelId="{F4628622-747E-4A9C-877A-999A8B74ADC9}" type="sibTrans" cxnId="{461DC78E-3563-4E26-9CB9-60D100C2EFC5}">
      <dgm:prSet/>
      <dgm:spPr/>
      <dgm:t>
        <a:bodyPr/>
        <a:lstStyle/>
        <a:p>
          <a:endParaRPr lang="ru-RU"/>
        </a:p>
      </dgm:t>
    </dgm:pt>
    <dgm:pt modelId="{6F26EA80-7E89-43E2-BBFA-BC701957B7C5}" type="pres">
      <dgm:prSet presAssocID="{079330A9-253A-475C-8A15-DABC5D74BF1B}" presName="compositeShape" presStyleCnt="0">
        <dgm:presLayoutVars>
          <dgm:dir/>
          <dgm:resizeHandles/>
        </dgm:presLayoutVars>
      </dgm:prSet>
      <dgm:spPr/>
    </dgm:pt>
    <dgm:pt modelId="{549BCAA5-30E0-4AA8-8315-52DAA2ACF5B6}" type="pres">
      <dgm:prSet presAssocID="{079330A9-253A-475C-8A15-DABC5D74BF1B}" presName="pyramid" presStyleLbl="node1" presStyleIdx="0" presStyleCnt="1" custFlipHor="1" custScaleX="103421" custLinFactNeighborX="22919" custLinFactNeighborY="-1617"/>
      <dgm:spPr/>
    </dgm:pt>
    <dgm:pt modelId="{B51E4717-66F6-4F8F-B447-237C4211AF27}" type="pres">
      <dgm:prSet presAssocID="{079330A9-253A-475C-8A15-DABC5D74BF1B}" presName="theList" presStyleCnt="0"/>
      <dgm:spPr/>
    </dgm:pt>
    <dgm:pt modelId="{24773026-BA9A-46D7-BE30-FBCB16E1D44C}" type="pres">
      <dgm:prSet presAssocID="{8680D2FF-CACA-4A22-B1B2-DBE70E83B59F}" presName="aNode" presStyleLbl="fgAcc1" presStyleIdx="0" presStyleCnt="4" custScaleX="239214" custScaleY="101203" custLinFactY="-4365" custLinFactNeighborX="-11663" custLinFactNeighborY="-100000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BA96A5D-9198-4E42-BB86-152EE360FE56}" type="pres">
      <dgm:prSet presAssocID="{8680D2FF-CACA-4A22-B1B2-DBE70E83B59F}" presName="aSpace" presStyleCnt="0"/>
      <dgm:spPr/>
    </dgm:pt>
    <dgm:pt modelId="{4CCC97FE-9F9A-47BA-A479-2E37D76E410D}" type="pres">
      <dgm:prSet presAssocID="{7148DA94-92C3-4374-B51B-7035561567AF}" presName="aNode" presStyleLbl="fgAcc1" presStyleIdx="1" presStyleCnt="4" custScaleX="192235" custLinFactNeighborX="-715" custLinFactNeighborY="-2672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AA30A5F-0C7B-45A6-849E-47EBE29D6388}" type="pres">
      <dgm:prSet presAssocID="{7148DA94-92C3-4374-B51B-7035561567AF}" presName="aSpace" presStyleCnt="0"/>
      <dgm:spPr/>
    </dgm:pt>
    <dgm:pt modelId="{4E3C9D36-2E90-4821-B52B-C885455DDB69}" type="pres">
      <dgm:prSet presAssocID="{08D37DD7-3515-43F4-ADCE-FD58B7B52876}" presName="aNode" presStyleLbl="fgAcc1" presStyleIdx="2" presStyleCnt="4" custScaleX="176122" custScaleY="89745" custLinFactNeighborX="8074" custLinFactNeighborY="-1482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A45EBAB-5F6D-49E1-83AD-F7EDD3FCEA56}" type="pres">
      <dgm:prSet presAssocID="{08D37DD7-3515-43F4-ADCE-FD58B7B52876}" presName="aSpace" presStyleCnt="0"/>
      <dgm:spPr/>
    </dgm:pt>
    <dgm:pt modelId="{057F7D9F-A74E-4B11-9DB3-8A853A25C5E3}" type="pres">
      <dgm:prSet presAssocID="{CB502528-4F1F-400E-8DDA-21B3AEBFC78A}" presName="aNode" presStyleLbl="fgAcc1" presStyleIdx="3" presStyleCnt="4" custScaleX="143258" custLinFactNeighborX="-10588" custLinFactNeighborY="63745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C245CA0-CE99-4525-8EB4-6ACBBA02879B}" type="pres">
      <dgm:prSet presAssocID="{CB502528-4F1F-400E-8DDA-21B3AEBFC78A}" presName="aSpace" presStyleCnt="0"/>
      <dgm:spPr/>
    </dgm:pt>
  </dgm:ptLst>
  <dgm:cxnLst>
    <dgm:cxn modelId="{FA777AB9-E2F6-43FA-AC28-9A776C4F472D}" srcId="{079330A9-253A-475C-8A15-DABC5D74BF1B}" destId="{8680D2FF-CACA-4A22-B1B2-DBE70E83B59F}" srcOrd="0" destOrd="0" parTransId="{4AA027D4-F607-46B6-9C1C-EF6D9FCD2395}" sibTransId="{E8669183-AD3E-4A90-99CF-6592B9B6347B}"/>
    <dgm:cxn modelId="{0D37AFAF-6A65-4469-9EBF-EE7BABD87393}" type="presOf" srcId="{7148DA94-92C3-4374-B51B-7035561567AF}" destId="{4CCC97FE-9F9A-47BA-A479-2E37D76E410D}" srcOrd="0" destOrd="0" presId="urn:microsoft.com/office/officeart/2005/8/layout/pyramid2"/>
    <dgm:cxn modelId="{9030042E-DE24-48A1-897E-71036B29FA02}" type="presOf" srcId="{CB502528-4F1F-400E-8DDA-21B3AEBFC78A}" destId="{057F7D9F-A74E-4B11-9DB3-8A853A25C5E3}" srcOrd="0" destOrd="0" presId="urn:microsoft.com/office/officeart/2005/8/layout/pyramid2"/>
    <dgm:cxn modelId="{39A718A1-2D81-4F68-840B-FDBDAA85D38B}" type="presOf" srcId="{8680D2FF-CACA-4A22-B1B2-DBE70E83B59F}" destId="{24773026-BA9A-46D7-BE30-FBCB16E1D44C}" srcOrd="0" destOrd="0" presId="urn:microsoft.com/office/officeart/2005/8/layout/pyramid2"/>
    <dgm:cxn modelId="{7F27CA56-383C-40E2-BAF1-3666CEBD004E}" type="presOf" srcId="{08D37DD7-3515-43F4-ADCE-FD58B7B52876}" destId="{4E3C9D36-2E90-4821-B52B-C885455DDB69}" srcOrd="0" destOrd="0" presId="urn:microsoft.com/office/officeart/2005/8/layout/pyramid2"/>
    <dgm:cxn modelId="{6565229F-5B20-4662-BB60-CF75950AFAA4}" srcId="{079330A9-253A-475C-8A15-DABC5D74BF1B}" destId="{7148DA94-92C3-4374-B51B-7035561567AF}" srcOrd="1" destOrd="0" parTransId="{97702E16-7664-415A-89A2-FC16720472A8}" sibTransId="{75B5D3CC-D862-4032-B961-5B6C7934E780}"/>
    <dgm:cxn modelId="{1EA9DC66-D622-4659-840B-CD17CA582F9F}" type="presOf" srcId="{079330A9-253A-475C-8A15-DABC5D74BF1B}" destId="{6F26EA80-7E89-43E2-BBFA-BC701957B7C5}" srcOrd="0" destOrd="0" presId="urn:microsoft.com/office/officeart/2005/8/layout/pyramid2"/>
    <dgm:cxn modelId="{EF0EBD9F-6DBD-48EC-A494-B5FD2255A794}" srcId="{079330A9-253A-475C-8A15-DABC5D74BF1B}" destId="{08D37DD7-3515-43F4-ADCE-FD58B7B52876}" srcOrd="2" destOrd="0" parTransId="{5D9821EC-B691-4DE4-AA1D-5EBAC606A199}" sibTransId="{5DEC0A6B-9E81-487E-875F-41CC2DC6490C}"/>
    <dgm:cxn modelId="{461DC78E-3563-4E26-9CB9-60D100C2EFC5}" srcId="{079330A9-253A-475C-8A15-DABC5D74BF1B}" destId="{CB502528-4F1F-400E-8DDA-21B3AEBFC78A}" srcOrd="3" destOrd="0" parTransId="{BBB60314-160B-49F4-80B9-EC44A4B00FDB}" sibTransId="{F4628622-747E-4A9C-877A-999A8B74ADC9}"/>
    <dgm:cxn modelId="{8D5B71CA-D982-4CC9-8677-B4FF7AC59D0D}" type="presParOf" srcId="{6F26EA80-7E89-43E2-BBFA-BC701957B7C5}" destId="{549BCAA5-30E0-4AA8-8315-52DAA2ACF5B6}" srcOrd="0" destOrd="0" presId="urn:microsoft.com/office/officeart/2005/8/layout/pyramid2"/>
    <dgm:cxn modelId="{336F2C85-A7E8-45A5-AD33-E32EA1637445}" type="presParOf" srcId="{6F26EA80-7E89-43E2-BBFA-BC701957B7C5}" destId="{B51E4717-66F6-4F8F-B447-237C4211AF27}" srcOrd="1" destOrd="0" presId="urn:microsoft.com/office/officeart/2005/8/layout/pyramid2"/>
    <dgm:cxn modelId="{56CCDC92-5D00-459C-A814-E8F800EB739C}" type="presParOf" srcId="{B51E4717-66F6-4F8F-B447-237C4211AF27}" destId="{24773026-BA9A-46D7-BE30-FBCB16E1D44C}" srcOrd="0" destOrd="0" presId="urn:microsoft.com/office/officeart/2005/8/layout/pyramid2"/>
    <dgm:cxn modelId="{EBD37A3F-D5C2-4DAA-B0B1-9C478B93D0E9}" type="presParOf" srcId="{B51E4717-66F6-4F8F-B447-237C4211AF27}" destId="{FBA96A5D-9198-4E42-BB86-152EE360FE56}" srcOrd="1" destOrd="0" presId="urn:microsoft.com/office/officeart/2005/8/layout/pyramid2"/>
    <dgm:cxn modelId="{117FDEA3-DEC0-4305-8B0E-F63467F86435}" type="presParOf" srcId="{B51E4717-66F6-4F8F-B447-237C4211AF27}" destId="{4CCC97FE-9F9A-47BA-A479-2E37D76E410D}" srcOrd="2" destOrd="0" presId="urn:microsoft.com/office/officeart/2005/8/layout/pyramid2"/>
    <dgm:cxn modelId="{52687CF8-A18C-4CDE-9AFF-92EF9BF674C5}" type="presParOf" srcId="{B51E4717-66F6-4F8F-B447-237C4211AF27}" destId="{6AA30A5F-0C7B-45A6-849E-47EBE29D6388}" srcOrd="3" destOrd="0" presId="urn:microsoft.com/office/officeart/2005/8/layout/pyramid2"/>
    <dgm:cxn modelId="{A8EC8F5B-6942-441B-A387-101C6F8A5730}" type="presParOf" srcId="{B51E4717-66F6-4F8F-B447-237C4211AF27}" destId="{4E3C9D36-2E90-4821-B52B-C885455DDB69}" srcOrd="4" destOrd="0" presId="urn:microsoft.com/office/officeart/2005/8/layout/pyramid2"/>
    <dgm:cxn modelId="{3E358CA2-C551-4125-A154-9B3DA7970A03}" type="presParOf" srcId="{B51E4717-66F6-4F8F-B447-237C4211AF27}" destId="{FA45EBAB-5F6D-49E1-83AD-F7EDD3FCEA56}" srcOrd="5" destOrd="0" presId="urn:microsoft.com/office/officeart/2005/8/layout/pyramid2"/>
    <dgm:cxn modelId="{24730BB6-1A8A-4560-B0C8-207782381C77}" type="presParOf" srcId="{B51E4717-66F6-4F8F-B447-237C4211AF27}" destId="{057F7D9F-A74E-4B11-9DB3-8A853A25C5E3}" srcOrd="6" destOrd="0" presId="urn:microsoft.com/office/officeart/2005/8/layout/pyramid2"/>
    <dgm:cxn modelId="{91E84B7C-98E7-4D10-A43D-6797E094CA9F}" type="presParOf" srcId="{B51E4717-66F6-4F8F-B447-237C4211AF27}" destId="{EC245CA0-CE99-4525-8EB4-6ACBBA02879B}" srcOrd="7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xmlns="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62431850-17E7-4A38-BD86-36960063F7F7}" type="doc">
      <dgm:prSet loTypeId="urn:microsoft.com/office/officeart/2005/8/layout/pyramid2" loCatId="list" qsTypeId="urn:microsoft.com/office/officeart/2005/8/quickstyle/simple1" qsCatId="simple" csTypeId="urn:microsoft.com/office/officeart/2005/8/colors/accent1_2" csCatId="accent1" phldr="1"/>
      <dgm:spPr/>
    </dgm:pt>
    <dgm:pt modelId="{54A15585-C096-446A-BC57-824E8C5C87B2}">
      <dgm:prSet phldrT="[Текст]" custT="1"/>
      <dgm:spPr/>
      <dgm:t>
        <a:bodyPr/>
        <a:lstStyle/>
        <a:p>
          <a:r>
            <a:rPr lang="ru-RU" sz="1800" dirty="0" smtClean="0">
              <a:latin typeface="Times New Roman" pitchFamily="18" charset="0"/>
              <a:cs typeface="Times New Roman" pitchFamily="18" charset="0"/>
            </a:rPr>
            <a:t>Форма №9 «Сведения о заболеваниях инфекциями, передаваемыми половым путем и заразными кожными болезнями»</a:t>
          </a:r>
          <a:endParaRPr lang="ru-RU" sz="1800" dirty="0">
            <a:latin typeface="Times New Roman" pitchFamily="18" charset="0"/>
            <a:cs typeface="Times New Roman" pitchFamily="18" charset="0"/>
          </a:endParaRPr>
        </a:p>
      </dgm:t>
    </dgm:pt>
    <dgm:pt modelId="{439F7BFA-0E62-4FF2-B17E-1FD73A935ACA}" type="parTrans" cxnId="{FF63E86B-BE8E-48C1-9B1E-6F2B0488C5A4}">
      <dgm:prSet/>
      <dgm:spPr/>
      <dgm:t>
        <a:bodyPr/>
        <a:lstStyle/>
        <a:p>
          <a:endParaRPr lang="ru-RU"/>
        </a:p>
      </dgm:t>
    </dgm:pt>
    <dgm:pt modelId="{5D2F55E8-DDB0-4C53-B425-71AADF873D60}" type="sibTrans" cxnId="{FF63E86B-BE8E-48C1-9B1E-6F2B0488C5A4}">
      <dgm:prSet/>
      <dgm:spPr/>
      <dgm:t>
        <a:bodyPr/>
        <a:lstStyle/>
        <a:p>
          <a:endParaRPr lang="ru-RU"/>
        </a:p>
      </dgm:t>
    </dgm:pt>
    <dgm:pt modelId="{DAD0A070-1A6A-4487-93C3-860C3AAAAF08}">
      <dgm:prSet phldrT="[Текст]" custT="1"/>
      <dgm:spPr/>
      <dgm:t>
        <a:bodyPr/>
        <a:lstStyle/>
        <a:p>
          <a:r>
            <a:rPr lang="ru-RU" sz="1800" dirty="0" smtClean="0">
              <a:latin typeface="Times New Roman" pitchFamily="18" charset="0"/>
              <a:cs typeface="Times New Roman" pitchFamily="18" charset="0"/>
            </a:rPr>
            <a:t>Форма №34 «Сведения о больных заболеваниями, передаваемыми преимущественно половым путем, и заразными кожными заболеваниями»</a:t>
          </a:r>
          <a:endParaRPr lang="ru-RU" sz="1800" dirty="0">
            <a:latin typeface="Times New Roman" pitchFamily="18" charset="0"/>
            <a:cs typeface="Times New Roman" pitchFamily="18" charset="0"/>
          </a:endParaRPr>
        </a:p>
      </dgm:t>
    </dgm:pt>
    <dgm:pt modelId="{B1633DE3-1E42-488E-8C90-FEAA9AF50AEC}" type="parTrans" cxnId="{B18C0385-696E-4D74-9A8F-1E6CBD428FD9}">
      <dgm:prSet/>
      <dgm:spPr/>
      <dgm:t>
        <a:bodyPr/>
        <a:lstStyle/>
        <a:p>
          <a:endParaRPr lang="ru-RU"/>
        </a:p>
      </dgm:t>
    </dgm:pt>
    <dgm:pt modelId="{AC4B2988-266E-4451-902F-BB0034CFD976}" type="sibTrans" cxnId="{B18C0385-696E-4D74-9A8F-1E6CBD428FD9}">
      <dgm:prSet/>
      <dgm:spPr/>
      <dgm:t>
        <a:bodyPr/>
        <a:lstStyle/>
        <a:p>
          <a:endParaRPr lang="ru-RU"/>
        </a:p>
      </dgm:t>
    </dgm:pt>
    <dgm:pt modelId="{01477636-980D-4920-AE9C-D9D9C65ABAF8}">
      <dgm:prSet phldrT="[Текст]"/>
      <dgm:spPr/>
      <dgm:t>
        <a:bodyPr/>
        <a:lstStyle/>
        <a:p>
          <a:r>
            <a:rPr lang="ru-RU" dirty="0" smtClean="0">
              <a:latin typeface="Times New Roman" pitchFamily="18" charset="0"/>
              <a:cs typeface="Times New Roman" pitchFamily="18" charset="0"/>
            </a:rPr>
            <a:t>Утверждены приказом Росстата от 29.12.2011 г. №520</a:t>
          </a:r>
          <a:endParaRPr lang="ru-RU" dirty="0">
            <a:latin typeface="Times New Roman" pitchFamily="18" charset="0"/>
            <a:cs typeface="Times New Roman" pitchFamily="18" charset="0"/>
          </a:endParaRPr>
        </a:p>
      </dgm:t>
    </dgm:pt>
    <dgm:pt modelId="{EDE10684-9EB3-4103-8E52-0EED1B9386DB}" type="parTrans" cxnId="{E26A7575-5CAF-491E-AB5C-D385068D3B91}">
      <dgm:prSet/>
      <dgm:spPr/>
      <dgm:t>
        <a:bodyPr/>
        <a:lstStyle/>
        <a:p>
          <a:endParaRPr lang="ru-RU"/>
        </a:p>
      </dgm:t>
    </dgm:pt>
    <dgm:pt modelId="{2547A04C-7B2D-431B-B634-36FEF2B41C06}" type="sibTrans" cxnId="{E26A7575-5CAF-491E-AB5C-D385068D3B91}">
      <dgm:prSet/>
      <dgm:spPr/>
      <dgm:t>
        <a:bodyPr/>
        <a:lstStyle/>
        <a:p>
          <a:endParaRPr lang="ru-RU"/>
        </a:p>
      </dgm:t>
    </dgm:pt>
    <dgm:pt modelId="{ED0DE657-298E-4ECE-85F4-28DBE26E11EF}" type="pres">
      <dgm:prSet presAssocID="{62431850-17E7-4A38-BD86-36960063F7F7}" presName="compositeShape" presStyleCnt="0">
        <dgm:presLayoutVars>
          <dgm:dir/>
          <dgm:resizeHandles/>
        </dgm:presLayoutVars>
      </dgm:prSet>
      <dgm:spPr/>
    </dgm:pt>
    <dgm:pt modelId="{D5F66A94-ABD9-41DD-B841-BE5FED01A821}" type="pres">
      <dgm:prSet presAssocID="{62431850-17E7-4A38-BD86-36960063F7F7}" presName="pyramid" presStyleLbl="node1" presStyleIdx="0" presStyleCnt="1" custLinFactNeighborX="224" custLinFactNeighborY="-959"/>
      <dgm:spPr>
        <a:prstGeom prst="ellipse">
          <a:avLst/>
        </a:prstGeom>
      </dgm:spPr>
    </dgm:pt>
    <dgm:pt modelId="{117050D9-172D-4186-A644-50D54659ADBD}" type="pres">
      <dgm:prSet presAssocID="{62431850-17E7-4A38-BD86-36960063F7F7}" presName="theList" presStyleCnt="0"/>
      <dgm:spPr/>
    </dgm:pt>
    <dgm:pt modelId="{9254F3CA-187E-4100-A39F-619ABC868515}" type="pres">
      <dgm:prSet presAssocID="{54A15585-C096-446A-BC57-824E8C5C87B2}" presName="aNode" presStyleLbl="fgAcc1" presStyleIdx="0" presStyleCnt="3" custScaleX="12344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DA4406D-19A0-4E15-84F5-C11FF03FCBDD}" type="pres">
      <dgm:prSet presAssocID="{54A15585-C096-446A-BC57-824E8C5C87B2}" presName="aSpace" presStyleCnt="0"/>
      <dgm:spPr/>
    </dgm:pt>
    <dgm:pt modelId="{2D30A2BB-E4B9-4FC6-A3E4-D5DAF7585A44}" type="pres">
      <dgm:prSet presAssocID="{DAD0A070-1A6A-4487-93C3-860C3AAAAF08}" presName="aNode" presStyleLbl="fgAcc1" presStyleIdx="1" presStyleCnt="3" custScaleX="128683" custScaleY="11963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F49EFA1-2453-4CFC-8C62-AFEB0AF5DFC4}" type="pres">
      <dgm:prSet presAssocID="{DAD0A070-1A6A-4487-93C3-860C3AAAAF08}" presName="aSpace" presStyleCnt="0"/>
      <dgm:spPr/>
    </dgm:pt>
    <dgm:pt modelId="{67789A11-3428-48F8-8DE8-C7112167651A}" type="pres">
      <dgm:prSet presAssocID="{01477636-980D-4920-AE9C-D9D9C65ABAF8}" presName="aNode" presStyleLbl="fgAcc1" presStyleIdx="2" presStyleCnt="3" custScaleX="128338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31F2BA1-8FAE-48B2-B274-62F711A61102}" type="pres">
      <dgm:prSet presAssocID="{01477636-980D-4920-AE9C-D9D9C65ABAF8}" presName="aSpace" presStyleCnt="0"/>
      <dgm:spPr/>
    </dgm:pt>
  </dgm:ptLst>
  <dgm:cxnLst>
    <dgm:cxn modelId="{FF63E86B-BE8E-48C1-9B1E-6F2B0488C5A4}" srcId="{62431850-17E7-4A38-BD86-36960063F7F7}" destId="{54A15585-C096-446A-BC57-824E8C5C87B2}" srcOrd="0" destOrd="0" parTransId="{439F7BFA-0E62-4FF2-B17E-1FD73A935ACA}" sibTransId="{5D2F55E8-DDB0-4C53-B425-71AADF873D60}"/>
    <dgm:cxn modelId="{E26A7575-5CAF-491E-AB5C-D385068D3B91}" srcId="{62431850-17E7-4A38-BD86-36960063F7F7}" destId="{01477636-980D-4920-AE9C-D9D9C65ABAF8}" srcOrd="2" destOrd="0" parTransId="{EDE10684-9EB3-4103-8E52-0EED1B9386DB}" sibTransId="{2547A04C-7B2D-431B-B634-36FEF2B41C06}"/>
    <dgm:cxn modelId="{01594D8F-6B16-4A03-9C6D-D6734EEBBC6A}" type="presOf" srcId="{01477636-980D-4920-AE9C-D9D9C65ABAF8}" destId="{67789A11-3428-48F8-8DE8-C7112167651A}" srcOrd="0" destOrd="0" presId="urn:microsoft.com/office/officeart/2005/8/layout/pyramid2"/>
    <dgm:cxn modelId="{210CA5AC-41B7-4DB0-A41D-1F5606B72126}" type="presOf" srcId="{54A15585-C096-446A-BC57-824E8C5C87B2}" destId="{9254F3CA-187E-4100-A39F-619ABC868515}" srcOrd="0" destOrd="0" presId="urn:microsoft.com/office/officeart/2005/8/layout/pyramid2"/>
    <dgm:cxn modelId="{B18C0385-696E-4D74-9A8F-1E6CBD428FD9}" srcId="{62431850-17E7-4A38-BD86-36960063F7F7}" destId="{DAD0A070-1A6A-4487-93C3-860C3AAAAF08}" srcOrd="1" destOrd="0" parTransId="{B1633DE3-1E42-488E-8C90-FEAA9AF50AEC}" sibTransId="{AC4B2988-266E-4451-902F-BB0034CFD976}"/>
    <dgm:cxn modelId="{7D4E4D52-0FFF-4481-A790-A0AFAB368D38}" type="presOf" srcId="{DAD0A070-1A6A-4487-93C3-860C3AAAAF08}" destId="{2D30A2BB-E4B9-4FC6-A3E4-D5DAF7585A44}" srcOrd="0" destOrd="0" presId="urn:microsoft.com/office/officeart/2005/8/layout/pyramid2"/>
    <dgm:cxn modelId="{16BDFB65-D8B3-4977-A562-39FBE300B934}" type="presOf" srcId="{62431850-17E7-4A38-BD86-36960063F7F7}" destId="{ED0DE657-298E-4ECE-85F4-28DBE26E11EF}" srcOrd="0" destOrd="0" presId="urn:microsoft.com/office/officeart/2005/8/layout/pyramid2"/>
    <dgm:cxn modelId="{E440FBA6-3089-42A3-B775-B6685BB41C57}" type="presParOf" srcId="{ED0DE657-298E-4ECE-85F4-28DBE26E11EF}" destId="{D5F66A94-ABD9-41DD-B841-BE5FED01A821}" srcOrd="0" destOrd="0" presId="urn:microsoft.com/office/officeart/2005/8/layout/pyramid2"/>
    <dgm:cxn modelId="{6FF7A866-3451-46DF-A5FE-1F560498E4AC}" type="presParOf" srcId="{ED0DE657-298E-4ECE-85F4-28DBE26E11EF}" destId="{117050D9-172D-4186-A644-50D54659ADBD}" srcOrd="1" destOrd="0" presId="urn:microsoft.com/office/officeart/2005/8/layout/pyramid2"/>
    <dgm:cxn modelId="{A041AE67-FEF5-41F8-87AC-C466B3AB82AC}" type="presParOf" srcId="{117050D9-172D-4186-A644-50D54659ADBD}" destId="{9254F3CA-187E-4100-A39F-619ABC868515}" srcOrd="0" destOrd="0" presId="urn:microsoft.com/office/officeart/2005/8/layout/pyramid2"/>
    <dgm:cxn modelId="{514F734B-1F64-4A22-AD2B-D0F733185A1E}" type="presParOf" srcId="{117050D9-172D-4186-A644-50D54659ADBD}" destId="{FDA4406D-19A0-4E15-84F5-C11FF03FCBDD}" srcOrd="1" destOrd="0" presId="urn:microsoft.com/office/officeart/2005/8/layout/pyramid2"/>
    <dgm:cxn modelId="{F4031264-76EA-49F7-BD27-CC380E8EA57D}" type="presParOf" srcId="{117050D9-172D-4186-A644-50D54659ADBD}" destId="{2D30A2BB-E4B9-4FC6-A3E4-D5DAF7585A44}" srcOrd="2" destOrd="0" presId="urn:microsoft.com/office/officeart/2005/8/layout/pyramid2"/>
    <dgm:cxn modelId="{DD4BD5A1-1A96-4FF3-8152-3B1E6F22C063}" type="presParOf" srcId="{117050D9-172D-4186-A644-50D54659ADBD}" destId="{AF49EFA1-2453-4CFC-8C62-AFEB0AF5DFC4}" srcOrd="3" destOrd="0" presId="urn:microsoft.com/office/officeart/2005/8/layout/pyramid2"/>
    <dgm:cxn modelId="{3FC2C415-A2D1-443D-B8BE-4A05931C02C7}" type="presParOf" srcId="{117050D9-172D-4186-A644-50D54659ADBD}" destId="{67789A11-3428-48F8-8DE8-C7112167651A}" srcOrd="4" destOrd="0" presId="urn:microsoft.com/office/officeart/2005/8/layout/pyramid2"/>
    <dgm:cxn modelId="{6AE8729C-71D2-4DBC-8362-40FAC9BBE2B3}" type="presParOf" srcId="{117050D9-172D-4186-A644-50D54659ADBD}" destId="{031F2BA1-8FAE-48B2-B274-62F711A61102}" srcOrd="5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549BCAA5-30E0-4AA8-8315-52DAA2ACF5B6}">
      <dsp:nvSpPr>
        <dsp:cNvPr id="0" name=""/>
        <dsp:cNvSpPr/>
      </dsp:nvSpPr>
      <dsp:spPr>
        <a:xfrm flipH="1">
          <a:off x="1338143" y="0"/>
          <a:ext cx="5138526" cy="4968552"/>
        </a:xfrm>
        <a:prstGeom prst="triangl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24773026-BA9A-46D7-BE30-FBCB16E1D44C}">
      <dsp:nvSpPr>
        <dsp:cNvPr id="0" name=""/>
        <dsp:cNvSpPr/>
      </dsp:nvSpPr>
      <dsp:spPr>
        <a:xfrm>
          <a:off x="144002" y="346919"/>
          <a:ext cx="7725556" cy="911383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kern="1200" dirty="0" smtClean="0">
              <a:latin typeface="Times New Roman" pitchFamily="18" charset="0"/>
              <a:cs typeface="Times New Roman" pitchFamily="18" charset="0"/>
            </a:rPr>
            <a:t>Приказом Министерства здравоохранения Российской Федерации </a:t>
          </a:r>
          <a:r>
            <a:rPr lang="en-US" sz="1600" kern="12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1600" kern="1200" dirty="0" smtClean="0">
              <a:latin typeface="Times New Roman" pitchFamily="18" charset="0"/>
              <a:cs typeface="Times New Roman" pitchFamily="18" charset="0"/>
            </a:rPr>
            <a:t>№ 834н от 15.12.2014 г. утверждены унифицированные формы медицинской документации, используемые в медицинских организациях, оказывающих медицинскую помощь в амбулаторных условиях и порядки по их заполнению</a:t>
          </a:r>
          <a:r>
            <a:rPr lang="ru-RU" sz="1600" kern="1200" dirty="0" smtClean="0"/>
            <a:t>.</a:t>
          </a:r>
          <a:endParaRPr lang="ru-RU" sz="1600" kern="1200" dirty="0"/>
        </a:p>
      </dsp:txBody>
      <dsp:txXfrm>
        <a:off x="144002" y="346919"/>
        <a:ext cx="7725556" cy="911383"/>
      </dsp:txXfrm>
    </dsp:sp>
    <dsp:sp modelId="{4CCC97FE-9F9A-47BA-A479-2E37D76E410D}">
      <dsp:nvSpPr>
        <dsp:cNvPr id="0" name=""/>
        <dsp:cNvSpPr/>
      </dsp:nvSpPr>
      <dsp:spPr>
        <a:xfrm>
          <a:off x="1256181" y="1492670"/>
          <a:ext cx="6208342" cy="900550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600" b="0" kern="1200" dirty="0" smtClean="0">
            <a:latin typeface="Times New Roman" pitchFamily="18" charset="0"/>
            <a:cs typeface="Times New Roman" pitchFamily="18" charset="0"/>
          </a:endParaRP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0" kern="1200" dirty="0" smtClean="0">
              <a:latin typeface="Times New Roman" pitchFamily="18" charset="0"/>
              <a:cs typeface="Times New Roman" pitchFamily="18" charset="0"/>
            </a:rPr>
            <a:t>Учетная форма N 025/у</a:t>
          </a:r>
          <a:r>
            <a:rPr lang="ru-RU" sz="1600" kern="1200" dirty="0" smtClean="0">
              <a:latin typeface="Times New Roman" pitchFamily="18" charset="0"/>
              <a:cs typeface="Times New Roman" pitchFamily="18" charset="0"/>
            </a:rPr>
            <a:t>.</a:t>
          </a:r>
          <a:endParaRPr lang="en-US" sz="1600" kern="1200" dirty="0" smtClean="0">
            <a:latin typeface="Times New Roman" pitchFamily="18" charset="0"/>
            <a:cs typeface="Times New Roman" pitchFamily="18" charset="0"/>
          </a:endParaRP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400" b="0" kern="1200" dirty="0" smtClean="0">
              <a:latin typeface="Times New Roman" pitchFamily="18" charset="0"/>
              <a:cs typeface="Times New Roman" pitchFamily="18" charset="0"/>
            </a:rPr>
            <a:t>МЕДИЦИНСКАЯ КАРТА</a:t>
          </a:r>
          <a:r>
            <a:rPr lang="en-US" sz="1400" b="0" kern="12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b="0" kern="1200" dirty="0" smtClean="0">
              <a:latin typeface="Times New Roman" pitchFamily="18" charset="0"/>
              <a:cs typeface="Times New Roman" pitchFamily="18" charset="0"/>
            </a:rPr>
            <a:t>ПАЦИЕНТА, ПОЛУЧАЮЩЕГО МЕДИЦИНСКУЮ ПОМОЩЬ</a:t>
          </a:r>
          <a:r>
            <a:rPr lang="en-US" sz="1400" b="0" kern="12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1400" b="0" kern="1200" dirty="0" smtClean="0">
              <a:latin typeface="Times New Roman" pitchFamily="18" charset="0"/>
              <a:cs typeface="Times New Roman" pitchFamily="18" charset="0"/>
            </a:rPr>
            <a:t>В АМБУЛАТОРНЫХ УСЛОВИЯХ </a:t>
          </a:r>
          <a:endParaRPr lang="en-US" sz="1400" kern="1200" dirty="0" smtClean="0">
            <a:latin typeface="Times New Roman" pitchFamily="18" charset="0"/>
            <a:cs typeface="Times New Roman" pitchFamily="18" charset="0"/>
          </a:endParaRPr>
        </a:p>
        <a:p>
          <a:pPr lvl="0" algn="l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1600" kern="1200" dirty="0">
            <a:latin typeface="Times New Roman" pitchFamily="18" charset="0"/>
            <a:cs typeface="Times New Roman" pitchFamily="18" charset="0"/>
          </a:endParaRPr>
        </a:p>
      </dsp:txBody>
      <dsp:txXfrm>
        <a:off x="1256181" y="1492670"/>
        <a:ext cx="6208342" cy="900550"/>
      </dsp:txXfrm>
    </dsp:sp>
    <dsp:sp modelId="{4E3C9D36-2E90-4821-B52B-C885455DDB69}">
      <dsp:nvSpPr>
        <dsp:cNvPr id="0" name=""/>
        <dsp:cNvSpPr/>
      </dsp:nvSpPr>
      <dsp:spPr>
        <a:xfrm>
          <a:off x="1800216" y="2519181"/>
          <a:ext cx="5687963" cy="80819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0960" tIns="60960" rIns="60960" bIns="60960" numCol="1" spcCol="1270" anchor="ctr" anchorCtr="0">
          <a:noAutofit/>
        </a:bodyPr>
        <a:lstStyle/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0" kern="1200" dirty="0" smtClean="0">
              <a:latin typeface="Times New Roman" pitchFamily="18" charset="0"/>
              <a:cs typeface="Times New Roman" pitchFamily="18" charset="0"/>
            </a:rPr>
            <a:t>Учетная форма N 025-1/у</a:t>
          </a:r>
          <a:endParaRPr lang="en-US" sz="1600" b="0" kern="1200" dirty="0" smtClean="0">
            <a:latin typeface="Times New Roman" pitchFamily="18" charset="0"/>
            <a:cs typeface="Times New Roman" pitchFamily="18" charset="0"/>
          </a:endParaRPr>
        </a:p>
        <a:p>
          <a:pPr lvl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600" b="0" kern="1200" dirty="0" smtClean="0">
              <a:latin typeface="Times New Roman" pitchFamily="18" charset="0"/>
              <a:cs typeface="Times New Roman" pitchFamily="18" charset="0"/>
            </a:rPr>
            <a:t>ТАЛОН ПАЦИЕНТА, ПОЛУЧАЮЩЕГО МЕДИЦИНСКУЮ ПОМОЩЬ</a:t>
          </a:r>
          <a:r>
            <a:rPr lang="en-US" sz="1600" b="0" kern="1200" dirty="0" smtClean="0">
              <a:latin typeface="Times New Roman" pitchFamily="18" charset="0"/>
              <a:cs typeface="Times New Roman" pitchFamily="18" charset="0"/>
            </a:rPr>
            <a:t> </a:t>
          </a:r>
          <a:r>
            <a:rPr lang="ru-RU" sz="1600" b="0" kern="1200" dirty="0" smtClean="0">
              <a:latin typeface="Times New Roman" pitchFamily="18" charset="0"/>
              <a:cs typeface="Times New Roman" pitchFamily="18" charset="0"/>
            </a:rPr>
            <a:t>В АМБУЛАТОРНЫХ УСЛОВИЯХ</a:t>
          </a:r>
          <a:endParaRPr lang="ru-RU" sz="1600" kern="1200" dirty="0">
            <a:latin typeface="Times New Roman" pitchFamily="18" charset="0"/>
            <a:cs typeface="Times New Roman" pitchFamily="18" charset="0"/>
          </a:endParaRPr>
        </a:p>
      </dsp:txBody>
      <dsp:txXfrm>
        <a:off x="1800216" y="2519181"/>
        <a:ext cx="5687963" cy="808198"/>
      </dsp:txXfrm>
    </dsp:sp>
    <dsp:sp modelId="{057F7D9F-A74E-4B11-9DB3-8A853A25C5E3}">
      <dsp:nvSpPr>
        <dsp:cNvPr id="0" name=""/>
        <dsp:cNvSpPr/>
      </dsp:nvSpPr>
      <dsp:spPr>
        <a:xfrm>
          <a:off x="1728197" y="3528392"/>
          <a:ext cx="4626601" cy="900550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latin typeface="Times New Roman" pitchFamily="18" charset="0"/>
              <a:cs typeface="Times New Roman" pitchFamily="18" charset="0"/>
            </a:rPr>
            <a:t>Учетная форма 030/</a:t>
          </a:r>
          <a:r>
            <a:rPr lang="ru-RU" sz="2000" kern="1200" dirty="0" err="1" smtClean="0">
              <a:latin typeface="Times New Roman" pitchFamily="18" charset="0"/>
              <a:cs typeface="Times New Roman" pitchFamily="18" charset="0"/>
            </a:rPr>
            <a:t>н</a:t>
          </a:r>
          <a:r>
            <a:rPr lang="ru-RU" sz="2000" kern="1200" dirty="0" smtClean="0">
              <a:latin typeface="Times New Roman" pitchFamily="18" charset="0"/>
              <a:cs typeface="Times New Roman" pitchFamily="18" charset="0"/>
            </a:rPr>
            <a:t> </a:t>
          </a:r>
        </a:p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latin typeface="Times New Roman" pitchFamily="18" charset="0"/>
              <a:cs typeface="Times New Roman" pitchFamily="18" charset="0"/>
            </a:rPr>
            <a:t>Контрольная карта диспансерного наблюдения </a:t>
          </a:r>
          <a:endParaRPr lang="ru-RU" sz="2000" kern="1200" dirty="0">
            <a:latin typeface="Times New Roman" pitchFamily="18" charset="0"/>
            <a:cs typeface="Times New Roman" pitchFamily="18" charset="0"/>
          </a:endParaRPr>
        </a:p>
      </dsp:txBody>
      <dsp:txXfrm>
        <a:off x="1728197" y="3528392"/>
        <a:ext cx="4626601" cy="900550"/>
      </dsp:txXfrm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D5F66A94-ABD9-41DD-B841-BE5FED01A821}">
      <dsp:nvSpPr>
        <dsp:cNvPr id="0" name=""/>
        <dsp:cNvSpPr/>
      </dsp:nvSpPr>
      <dsp:spPr>
        <a:xfrm>
          <a:off x="1311554" y="0"/>
          <a:ext cx="4525963" cy="452596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9254F3CA-187E-4100-A39F-619ABC868515}">
      <dsp:nvSpPr>
        <dsp:cNvPr id="0" name=""/>
        <dsp:cNvSpPr/>
      </dsp:nvSpPr>
      <dsp:spPr>
        <a:xfrm>
          <a:off x="3219566" y="454004"/>
          <a:ext cx="3631539" cy="101303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>
              <a:latin typeface="Times New Roman" pitchFamily="18" charset="0"/>
              <a:cs typeface="Times New Roman" pitchFamily="18" charset="0"/>
            </a:rPr>
            <a:t>Форма №9 «Сведения о заболеваниях инфекциями, передаваемыми половым путем и заразными кожными болезнями»</a:t>
          </a:r>
          <a:endParaRPr lang="ru-RU" sz="1800" kern="1200" dirty="0">
            <a:latin typeface="Times New Roman" pitchFamily="18" charset="0"/>
            <a:cs typeface="Times New Roman" pitchFamily="18" charset="0"/>
          </a:endParaRPr>
        </a:p>
      </dsp:txBody>
      <dsp:txXfrm>
        <a:off x="3219566" y="454004"/>
        <a:ext cx="3631539" cy="1013037"/>
      </dsp:txXfrm>
    </dsp:sp>
    <dsp:sp modelId="{2D30A2BB-E4B9-4FC6-A3E4-D5DAF7585A44}">
      <dsp:nvSpPr>
        <dsp:cNvPr id="0" name=""/>
        <dsp:cNvSpPr/>
      </dsp:nvSpPr>
      <dsp:spPr>
        <a:xfrm>
          <a:off x="3142489" y="1593672"/>
          <a:ext cx="3785694" cy="1211988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lvl="0" algn="ctr" defTabSz="8001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1800" kern="1200" dirty="0" smtClean="0">
              <a:latin typeface="Times New Roman" pitchFamily="18" charset="0"/>
              <a:cs typeface="Times New Roman" pitchFamily="18" charset="0"/>
            </a:rPr>
            <a:t>Форма №34 «Сведения о больных заболеваниями, передаваемыми преимущественно половым путем, и заразными кожными заболеваниями»</a:t>
          </a:r>
          <a:endParaRPr lang="ru-RU" sz="1800" kern="1200" dirty="0">
            <a:latin typeface="Times New Roman" pitchFamily="18" charset="0"/>
            <a:cs typeface="Times New Roman" pitchFamily="18" charset="0"/>
          </a:endParaRPr>
        </a:p>
      </dsp:txBody>
      <dsp:txXfrm>
        <a:off x="3142489" y="1593672"/>
        <a:ext cx="3785694" cy="1211988"/>
      </dsp:txXfrm>
    </dsp:sp>
    <dsp:sp modelId="{67789A11-3428-48F8-8DE8-C7112167651A}">
      <dsp:nvSpPr>
        <dsp:cNvPr id="0" name=""/>
        <dsp:cNvSpPr/>
      </dsp:nvSpPr>
      <dsp:spPr>
        <a:xfrm>
          <a:off x="3147563" y="2932290"/>
          <a:ext cx="3775544" cy="1013037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2700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76200" tIns="76200" rIns="76200" bIns="7620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000" kern="1200" dirty="0" smtClean="0">
              <a:latin typeface="Times New Roman" pitchFamily="18" charset="0"/>
              <a:cs typeface="Times New Roman" pitchFamily="18" charset="0"/>
            </a:rPr>
            <a:t>Утверждены приказом Росстата от 29.12.2011 г. №520</a:t>
          </a:r>
          <a:endParaRPr lang="ru-RU" sz="2000" kern="1200" dirty="0">
            <a:latin typeface="Times New Roman" pitchFamily="18" charset="0"/>
            <a:cs typeface="Times New Roman" pitchFamily="18" charset="0"/>
          </a:endParaRPr>
        </a:p>
      </dsp:txBody>
      <dsp:txXfrm>
        <a:off x="3147563" y="2932290"/>
        <a:ext cx="3775544" cy="1013037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4">
  <dgm:title val=""/>
  <dgm:desc val=""/>
  <dgm:catLst>
    <dgm:cat type="list" pri="13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  <dgm:cxn modelId="33" srcId="3" destId="31" srcOrd="0" destOrd="0"/>
        <dgm:cxn modelId="34" srcId="3" destId="3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dir/>
      <dgm:resizeHandles val="exact"/>
    </dgm:varLst>
    <dgm:alg type="lin">
      <dgm:param type="linDir" val="fromT"/>
      <dgm:param type="vertAlign" val="t"/>
    </dgm:alg>
    <dgm:shape xmlns:r="http://schemas.openxmlformats.org/officeDocument/2006/relationships" r:blip="">
      <dgm:adjLst/>
    </dgm:shape>
    <dgm:presOf/>
    <dgm:constrLst>
      <dgm:constr type="w" for="ch" forName="comp" refType="w"/>
      <dgm:constr type="h" for="ch" forName="comp" refType="h"/>
      <dgm:constr type="h" for="ch" forName="spacer" refType="h" refFor="ch" refForName="comp" op="equ" fact="0.1"/>
      <dgm:constr type="primFontSz" for="des" forName="text" op="equ" val="65"/>
    </dgm:constrLst>
    <dgm:ruleLst/>
    <dgm:forEach name="Name0" axis="ch" ptType="node">
      <dgm:layoutNode name="comp" styleLbl="node1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l" for="ch" forName="img" refType="h" refFor="ch" refForName="box" fact="0.1"/>
              <dgm:constr type="h" for="ch" forName="text" refType="h"/>
              <dgm:constr type="l" for="ch" forName="text" refType="r" refFor="ch" refForName="img"/>
              <dgm:constr type="r" for="ch" forName="text" refType="w"/>
            </dgm:constrLst>
          </dgm:if>
          <dgm:else name="Name3">
            <dgm:constrLst>
              <dgm:constr type="h" for="ch" forName="box" refType="h"/>
              <dgm:constr type="w" for="ch" forName="box" refType="w"/>
              <dgm:constr type="w" for="ch" forName="img" refType="w" refFor="ch" refForName="box" fact="0.2"/>
              <dgm:constr type="h" for="ch" forName="img" refType="h" refFor="ch" refForName="box" fact="0.8"/>
              <dgm:constr type="t" for="ch" forName="img" refType="h" refFor="ch" refForName="box" fact="0.1"/>
              <dgm:constr type="r" for="ch" forName="img" refType="w" refFor="ch" refForName="box"/>
              <dgm:constr type="rOff" for="ch" forName="img" refType="h" refFor="ch" refForName="box" fact="-0.1"/>
              <dgm:constr type="h" for="ch" forName="text" refType="h"/>
              <dgm:constr type="r" for="ch" forName="text" refType="l" refFor="ch" refForName="img"/>
              <dgm:constr type="l" for="ch" forName="text"/>
            </dgm:constrLst>
          </dgm:else>
        </dgm:choose>
        <dgm:ruleLst/>
        <dgm:layoutNode name="box" styleLbl="node1">
          <dgm:alg type="sp"/>
          <dgm:shape xmlns:r="http://schemas.openxmlformats.org/officeDocument/2006/relationships" type="roundRect" r:blip="">
            <dgm:adjLst>
              <dgm:adj idx="1" val="0.1"/>
            </dgm:adjLst>
          </dgm:shape>
          <dgm:presOf axis="desOrSelf" ptType="node"/>
          <dgm:constrLst/>
          <dgm:ruleLst/>
        </dgm:layoutNode>
        <dgm:layoutNode name="img" styleLbl="fgImgPlace1">
          <dgm:alg type="sp"/>
          <dgm:shape xmlns:r="http://schemas.openxmlformats.org/officeDocument/2006/relationships" type="roundRect" r:blip="" blipPhldr="1">
            <dgm:adjLst>
              <dgm:adj idx="1" val="0.1"/>
            </dgm:adjLst>
          </dgm:shape>
          <dgm:presOf/>
          <dgm:constrLst/>
          <dgm:ruleLst/>
        </dgm:layoutNode>
        <dgm:layoutNode name="text">
          <dgm:varLst>
            <dgm:bulletEnabled val="1"/>
          </dgm:varLst>
          <dgm:alg type="tx">
            <dgm:param type="parTxLTRAlign" val="l"/>
            <dgm:param type="parTxRTLAlign" val="r"/>
          </dgm:alg>
          <dgm:shape xmlns:r="http://schemas.openxmlformats.org/officeDocument/2006/relationships" type="rect" r:blip="" hideGeom="1">
            <dgm:adjLst/>
          </dgm:shape>
          <dgm:presOf axis="desOrSelf" ptType="node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</dgm:layoutNode>
      <dgm:forEach name="Name4" axis="followSib" ptType="sibTrans" cnt="1">
        <dgm:layoutNode name="spacer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20"/>
          <p:cNvSpPr>
            <a:spLocks noGrp="1"/>
          </p:cNvSpPr>
          <p:nvPr>
            <p:ph type="ctrTitle"/>
          </p:nvPr>
        </p:nvSpPr>
        <p:spPr>
          <a:xfrm>
            <a:off x="685800" y="990601"/>
            <a:ext cx="7772400" cy="2609850"/>
          </a:xfrm>
        </p:spPr>
        <p:txBody>
          <a:bodyPr anchor="b" anchorCtr="0">
            <a:noAutofit/>
            <a:scene3d>
              <a:camera prst="orthographicFront"/>
              <a:lightRig rig="soft" dir="t">
                <a:rot lat="0" lon="0" rev="2100000"/>
              </a:lightRig>
            </a:scene3d>
            <a:sp3d prstMaterial="matte">
              <a:bevelT w="38100" h="38100"/>
              <a:contourClr>
                <a:srgbClr val="FFFFFF"/>
              </a:contourClr>
            </a:sp3d>
          </a:bodyPr>
          <a:lstStyle>
            <a:lvl1pPr algn="ctr">
              <a:defRPr lang="en-US" sz="5800" dirty="0" smtClean="0">
                <a:ln w="9525">
                  <a:noFill/>
                </a:ln>
                <a:effectLst>
                  <a:outerShdw blurRad="50800" dist="38100" dir="8220000" algn="tl" rotWithShape="0">
                    <a:srgbClr val="000000">
                      <a:alpha val="40000"/>
                    </a:srgb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4" name="Rectangle 26"/>
          <p:cNvSpPr>
            <a:spLocks noGrp="1"/>
          </p:cNvSpPr>
          <p:nvPr>
            <p:ph type="subTitle" idx="1"/>
          </p:nvPr>
        </p:nvSpPr>
        <p:spPr>
          <a:xfrm>
            <a:off x="1371600" y="3657600"/>
            <a:ext cx="6400800" cy="1967089"/>
          </a:xfrm>
        </p:spPr>
        <p:txBody>
          <a:bodyPr>
            <a:normAutofit/>
          </a:bodyPr>
          <a:lstStyle>
            <a:lvl1pPr marL="0" indent="0" algn="ctr">
              <a:buNone/>
              <a:defRPr lang="en-US" sz="3000" b="0">
                <a:solidFill>
                  <a:schemeClr val="tx2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18" name="Rectangle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lang="en-US" smtClean="0"/>
            </a:lvl1pPr>
          </a:lstStyle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9" name="Rectangle 1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 lang="en-US" smtClean="0"/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25" name="Rectangle 27"/>
          <p:cNvSpPr>
            <a:spLocks noGrp="1"/>
          </p:cNvSpPr>
          <p:nvPr>
            <p:ph type="ftr" sz="quarter" idx="12"/>
          </p:nvPr>
        </p:nvSpPr>
        <p:spPr/>
        <p:txBody>
          <a:bodyPr/>
          <a:lstStyle>
            <a:lvl1pPr>
              <a:defRPr lang="en-US" smtClean="0"/>
            </a:lvl1pPr>
          </a:lstStyle>
          <a:p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>
          <a:xfrm>
            <a:off x="722313" y="2685391"/>
            <a:ext cx="7772400" cy="3112843"/>
          </a:xfrm>
        </p:spPr>
        <p:txBody>
          <a:bodyPr anchor="t">
            <a:normAutofit/>
          </a:bodyPr>
          <a:lstStyle>
            <a:lvl1pPr algn="ctr">
              <a:buNone/>
              <a:defRPr lang="en-US" sz="6000" b="1" dirty="0">
                <a:solidFill>
                  <a:schemeClr val="tx2">
                    <a:shade val="85000"/>
                    <a:satMod val="150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body" idx="1"/>
          </p:nvPr>
        </p:nvSpPr>
        <p:spPr>
          <a:xfrm>
            <a:off x="722313" y="1128932"/>
            <a:ext cx="7772400" cy="1509712"/>
          </a:xfrm>
        </p:spPr>
        <p:txBody>
          <a:bodyPr anchor="b">
            <a:normAutofit/>
          </a:bodyPr>
          <a:lstStyle>
            <a:lvl1pPr algn="ctr">
              <a:buNone/>
              <a:defRPr lang="en-US" sz="2400" b="0" smtClean="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5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>
            <a:noAutofit/>
          </a:bodyPr>
          <a:lstStyle>
            <a:lvl1pPr marL="0" indent="0" algn="l">
              <a:buNone/>
              <a:defRPr sz="2200" b="1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Rectangl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>
            <a:noAutofit/>
          </a:bodyPr>
          <a:lstStyle>
            <a:lvl1pPr marL="0" indent="0" algn="l">
              <a:buNone/>
              <a:defRPr sz="2200" b="1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Rectangle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Rectangl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8" name="Rectangl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Rectangl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lang="en-US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4" name="Rectangl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Rectangl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3" name="Rectangl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Rectangl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>
            <a:normAutofit/>
          </a:bodyPr>
          <a:lstStyle>
            <a:lvl1pPr algn="ctr">
              <a:defRPr sz="2400" b="1">
                <a:solidFill>
                  <a:schemeClr val="tx2"/>
                </a:solidFill>
                <a:effectLst>
                  <a:outerShdw blurRad="38100" dist="25400" dir="8220000" algn="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Rectangle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Rectangl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 algn="ctr">
              <a:buNone/>
              <a:defRPr sz="1400">
                <a:solidFill>
                  <a:schemeClr val="tx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6" name="Rectangl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Rectangl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727729" y="1062637"/>
            <a:ext cx="4599432" cy="3977640"/>
          </a:xfrm>
          <a:prstGeom prst="rect">
            <a:avLst/>
          </a:prstGeom>
          <a:solidFill>
            <a:schemeClr val="tx2">
              <a:shade val="15000"/>
            </a:schemeClr>
          </a:solidFill>
          <a:ln w="63500">
            <a:noFill/>
            <a:miter lim="800000"/>
          </a:ln>
          <a:effectLst>
            <a:outerShdw blurRad="63500" dist="25400" dir="7200000" algn="t" rotWithShape="0">
              <a:prstClr val="black">
                <a:alpha val="45000"/>
              </a:prstClr>
            </a:outerShdw>
          </a:effectLst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lIns="45720" rIns="45720" rtlCol="0" anchor="ctr">
            <a:normAutofit/>
          </a:bodyPr>
          <a:lstStyle/>
          <a:p>
            <a:pPr marL="0" indent="-274320" algn="l">
              <a:buClr>
                <a:schemeClr val="accent1"/>
              </a:buClr>
              <a:buSzPct val="80000"/>
              <a:buFont typeface="Wingdings 2" pitchFamily="18" charset="2"/>
              <a:buNone/>
            </a:pPr>
            <a:endParaRPr lang="en-US" sz="20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2" name="Rectangle 2"/>
          <p:cNvSpPr>
            <a:spLocks noGrp="1"/>
          </p:cNvSpPr>
          <p:nvPr>
            <p:ph type="title"/>
          </p:nvPr>
        </p:nvSpPr>
        <p:spPr>
          <a:xfrm>
            <a:off x="5514536" y="4343400"/>
            <a:ext cx="3048000" cy="709858"/>
          </a:xfrm>
        </p:spPr>
        <p:txBody>
          <a:bodyPr anchor="t">
            <a:noAutofit/>
          </a:bodyPr>
          <a:lstStyle>
            <a:lvl1pPr algn="l">
              <a:buNone/>
              <a:defRPr sz="2200" b="1">
                <a:solidFill>
                  <a:schemeClr val="tx2"/>
                </a:solidFill>
                <a:effectLst>
                  <a:outerShdw blurRad="38100" dist="25400" dir="8220000" algn="tr" rotWithShape="0">
                    <a:prstClr val="black">
                      <a:alpha val="35000"/>
                    </a:prstClr>
                  </a:outerShdw>
                </a:effectLst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Rectangle 3"/>
          <p:cNvSpPr>
            <a:spLocks noGrp="1"/>
          </p:cNvSpPr>
          <p:nvPr>
            <p:ph type="pic" idx="1"/>
          </p:nvPr>
        </p:nvSpPr>
        <p:spPr>
          <a:xfrm>
            <a:off x="739645" y="1222657"/>
            <a:ext cx="4575601" cy="3657600"/>
          </a:xfrm>
          <a:solidFill>
            <a:schemeClr val="tx2">
              <a:shade val="75000"/>
            </a:schemeClr>
          </a:solidFill>
          <a:ln w="63500">
            <a:noFill/>
            <a:miter lim="800000"/>
          </a:ln>
          <a:effectLst/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/>
          <a:lstStyle>
            <a:lvl1pPr>
              <a:buNone/>
              <a:defRPr sz="3200"/>
            </a:lvl1pPr>
          </a:lstStyle>
          <a:p>
            <a:r>
              <a:rPr lang="ru-RU" sz="2000" smtClean="0"/>
              <a:t>Вставка рисунка</a:t>
            </a:r>
            <a:endParaRPr lang="en-US" sz="2000" dirty="0"/>
          </a:p>
        </p:txBody>
      </p:sp>
      <p:sp>
        <p:nvSpPr>
          <p:cNvPr id="4" name="Rectangle 4"/>
          <p:cNvSpPr>
            <a:spLocks noGrp="1"/>
          </p:cNvSpPr>
          <p:nvPr>
            <p:ph type="body" sz="half" idx="2"/>
          </p:nvPr>
        </p:nvSpPr>
        <p:spPr>
          <a:xfrm>
            <a:off x="5514536" y="1371600"/>
            <a:ext cx="3044952" cy="2930086"/>
          </a:xfrm>
        </p:spPr>
        <p:txBody>
          <a:bodyPr bIns="0" anchor="b">
            <a:normAutofit/>
          </a:bodyPr>
          <a:lstStyle>
            <a:lvl1pPr marL="0" marR="0" indent="0" algn="l">
              <a:buFontTx/>
              <a:buNone/>
              <a:defRPr sz="1300">
                <a:solidFill>
                  <a:schemeClr val="tx1">
                    <a:tint val="95000"/>
                  </a:schemeClr>
                </a:solidFill>
              </a:defRPr>
            </a:lvl1pPr>
            <a:lvl2pPr marL="460375" marR="0" indent="-112713">
              <a:buFontTx/>
              <a:buNone/>
              <a:defRPr sz="1200"/>
            </a:lvl2pPr>
            <a:lvl3pPr marL="914400" marR="0" indent="-117475">
              <a:buFontTx/>
              <a:buNone/>
              <a:defRPr sz="1000"/>
            </a:lvl3pPr>
            <a:lvl4pPr marL="1316038" marR="0" indent="-112713">
              <a:buFontTx/>
              <a:buNone/>
              <a:defRPr sz="900"/>
            </a:lvl4pPr>
            <a:lvl5pPr marL="1711325" marR="0" indent="-117475">
              <a:buFontTx/>
              <a:buNone/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6" name="Rectangle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Rectangle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  <a:alpha val="99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0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  <a:prstGeom prst="rect">
            <a:avLst/>
          </a:prstGeom>
        </p:spPr>
        <p:txBody>
          <a:bodyPr anchor="b" anchorCtr="0">
            <a:normAutofit/>
            <a:scene3d>
              <a:camera prst="orthographicFront"/>
              <a:lightRig rig="soft" dir="t">
                <a:rot lat="0" lon="0" rev="2100000"/>
              </a:lightRig>
            </a:scene3d>
            <a:sp3d prstMaterial="matte">
              <a:bevelT w="38100" h="38100"/>
            </a:sp3d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5" name="Rectangle 11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lIns="45720" rIns="4572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 smtClean="0"/>
          </a:p>
        </p:txBody>
      </p:sp>
      <p:sp>
        <p:nvSpPr>
          <p:cNvPr id="27" name="Rectangle 22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</p:spPr>
        <p:txBody>
          <a:bodyPr anchor="b" anchorCtr="0"/>
          <a:lstStyle>
            <a:lvl1pPr>
              <a:defRPr lang="en-US" sz="1200" smtClean="0">
                <a:solidFill>
                  <a:schemeClr val="tx2"/>
                </a:solidFill>
                <a:latin typeface="+mn-lt"/>
                <a:ea typeface="+mn-lt"/>
                <a:cs typeface="+mn-lt"/>
              </a:defRPr>
            </a:lvl1pPr>
          </a:lstStyle>
          <a:p>
            <a:fld id="{5B106E36-FD25-4E2D-B0AA-010F637433A0}" type="datetimeFigureOut">
              <a:rPr lang="ru-RU" smtClean="0"/>
              <a:pPr/>
              <a:t>02.12.2019</a:t>
            </a:fld>
            <a:endParaRPr lang="ru-RU"/>
          </a:p>
        </p:txBody>
      </p:sp>
      <p:sp>
        <p:nvSpPr>
          <p:cNvPr id="18" name="Rectangle 1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</p:spPr>
        <p:txBody>
          <a:bodyPr anchor="b" anchorCtr="0"/>
          <a:lstStyle>
            <a:lvl1pPr algn="ctr">
              <a:defRPr lang="en-US" sz="1200" smtClean="0">
                <a:solidFill>
                  <a:schemeClr val="tx2"/>
                </a:solidFill>
                <a:latin typeface="+mn-lt"/>
                <a:ea typeface="+mn-lt"/>
                <a:cs typeface="+mn-lt"/>
              </a:defRPr>
            </a:lvl1pPr>
          </a:lstStyle>
          <a:p>
            <a:endParaRPr lang="ru-RU"/>
          </a:p>
        </p:txBody>
      </p:sp>
      <p:sp>
        <p:nvSpPr>
          <p:cNvPr id="13" name="Rectangle 15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</p:spPr>
        <p:txBody>
          <a:bodyPr anchor="b" anchorCtr="0"/>
          <a:lstStyle>
            <a:lvl1pPr algn="r">
              <a:defRPr lang="en-US" sz="1200" smtClean="0">
                <a:solidFill>
                  <a:schemeClr val="tx2"/>
                </a:solidFill>
                <a:latin typeface="+mn-lt"/>
                <a:ea typeface="+mn-lt"/>
                <a:cs typeface="+mn-lt"/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defPPr>
        <a:defRPr sz="4400">
          <a:solidFill>
            <a:schemeClr val="tx2">
              <a:shade val="85000"/>
              <a:satMod val="150000"/>
            </a:schemeClr>
          </a:solidFill>
          <a:latin typeface="+mj-lt"/>
          <a:ea typeface="+mj-ea"/>
          <a:cs typeface="+mj-cs"/>
        </a:defRPr>
      </a:defPPr>
      <a:lvl1pPr algn="ctr" eaLnBrk="1" hangingPunct="1">
        <a:buNone/>
        <a:defRPr lang="en-US" sz="4800" b="1" strike="noStrike" kern="1200" baseline="0" dirty="0" smtClean="0">
          <a:solidFill>
            <a:schemeClr val="tx2">
              <a:shade val="85000"/>
              <a:satMod val="150000"/>
            </a:schemeClr>
          </a:solidFill>
          <a:effectLst>
            <a:outerShdw blurRad="63500" dist="38100" dir="8220000" algn="tl" rotWithShape="0">
              <a:srgbClr val="000000">
                <a:alpha val="30000"/>
              </a:srgbClr>
            </a:outerShdw>
          </a:effectLst>
          <a:latin typeface="+mj-lt"/>
          <a:ea typeface="+mj-lt"/>
          <a:cs typeface="+mj-lt"/>
        </a:defRPr>
      </a:lvl1pPr>
    </p:titleStyle>
    <p:bodyStyle>
      <a:defPPr>
        <a:defRPr>
          <a:solidFill>
            <a:schemeClr val="tx1"/>
          </a:solidFill>
          <a:latin typeface="+mn-lt"/>
          <a:ea typeface="+mn-ea"/>
          <a:cs typeface="+mn-cs"/>
        </a:defRPr>
      </a:defPPr>
      <a:lvl1pPr marL="0" indent="-274320" algn="l" eaLnBrk="1" hangingPunct="1">
        <a:buClr>
          <a:schemeClr val="accent1"/>
        </a:buClr>
        <a:buSzPct val="80000"/>
        <a:buFont typeface="Wingdings 2" pitchFamily="18" charset="2"/>
        <a:buChar char=""/>
        <a:defRPr sz="2800">
          <a:solidFill>
            <a:schemeClr val="tx1"/>
          </a:solidFill>
          <a:latin typeface="+mn-lt"/>
          <a:ea typeface="+mn-lt"/>
          <a:cs typeface="+mn-lt"/>
        </a:defRPr>
      </a:lvl1pPr>
      <a:lvl2pPr marL="557784" indent="-228600" algn="l" eaLnBrk="1" hangingPunct="1">
        <a:buClr>
          <a:schemeClr val="tx2"/>
        </a:buClr>
        <a:buFont typeface="Wingdings 2" pitchFamily="18" charset="2"/>
        <a:buChar char=""/>
        <a:defRPr sz="2200">
          <a:solidFill>
            <a:schemeClr val="tx1"/>
          </a:solidFill>
          <a:latin typeface="+mn-lt"/>
          <a:ea typeface="+mn-lt"/>
          <a:cs typeface="+mn-lt"/>
        </a:defRPr>
      </a:lvl2pPr>
      <a:lvl3pPr marL="813816" indent="-228600" algn="l" eaLnBrk="1" hangingPunct="1">
        <a:buClr>
          <a:schemeClr val="accent1"/>
        </a:buClr>
        <a:buFont typeface="Wingdings 2" pitchFamily="18" charset="2"/>
        <a:buChar char=""/>
        <a:defRPr sz="2000">
          <a:solidFill>
            <a:schemeClr val="tx1"/>
          </a:solidFill>
          <a:latin typeface="+mn-lt"/>
          <a:ea typeface="+mn-lt"/>
          <a:cs typeface="+mn-lt"/>
        </a:defRPr>
      </a:lvl3pPr>
      <a:lvl4pPr marL="1069848" indent="-228600" algn="l" eaLnBrk="1" hangingPunct="1">
        <a:buClr>
          <a:schemeClr val="tx2"/>
        </a:buClr>
        <a:buFont typeface="Wingdings 2" pitchFamily="18" charset="2"/>
        <a:buChar char=""/>
        <a:defRPr sz="1800">
          <a:solidFill>
            <a:schemeClr val="tx1"/>
          </a:solidFill>
          <a:latin typeface="+mn-lt"/>
          <a:ea typeface="+mn-lt"/>
          <a:cs typeface="+mn-lt"/>
        </a:defRPr>
      </a:lvl4pPr>
      <a:lvl5pPr marL="1316736" indent="-228600" algn="l" eaLnBrk="1" hangingPunct="1">
        <a:buClr>
          <a:schemeClr val="accent1"/>
        </a:buClr>
        <a:buFont typeface="Wingdings 2" pitchFamily="18" charset="2"/>
        <a:buChar char=""/>
        <a:defRPr sz="1800">
          <a:solidFill>
            <a:schemeClr val="tx1"/>
          </a:solidFill>
          <a:latin typeface="+mn-lt"/>
          <a:ea typeface="+mn-lt"/>
          <a:cs typeface="+mn-lt"/>
        </a:defRPr>
      </a:lvl5pPr>
      <a:lvl6pPr marL="1572768" indent="-228600" algn="l" eaLnBrk="1" hangingPunct="1">
        <a:buClr>
          <a:schemeClr val="tx2"/>
        </a:buClr>
        <a:buFont typeface="Wingdings 2" pitchFamily="18" charset="2"/>
        <a:buChar char=""/>
        <a:defRPr lang="en-US" sz="1600" baseline="0" smtClean="0">
          <a:latin typeface="+mn-lt"/>
        </a:defRPr>
      </a:lvl6pPr>
      <a:lvl7pPr marL="1819656" indent="-228600" algn="l" eaLnBrk="1" hangingPunct="1">
        <a:buClr>
          <a:schemeClr val="accent1"/>
        </a:buClr>
        <a:buFont typeface="Wingdings 2" pitchFamily="18" charset="2"/>
        <a:buChar char=""/>
        <a:defRPr lang="en-US" sz="1600" baseline="0" smtClean="0">
          <a:latin typeface="+mn-lt"/>
        </a:defRPr>
      </a:lvl7pPr>
      <a:lvl8pPr marL="2066544" indent="-228600" algn="l" eaLnBrk="1" hangingPunct="1">
        <a:buClr>
          <a:schemeClr val="tx2"/>
        </a:buClr>
        <a:buFont typeface="Wingdings 2" pitchFamily="18" charset="2"/>
        <a:buChar char=""/>
        <a:defRPr sz="1600" baseline="0">
          <a:latin typeface="+mn-lt"/>
        </a:defRPr>
      </a:lvl8pPr>
      <a:lvl9pPr marL="2313432" indent="-228600" algn="l" eaLnBrk="1" hangingPunct="1">
        <a:buClr>
          <a:schemeClr val="accent1"/>
        </a:buClr>
        <a:buFont typeface="Wingdings 2" pitchFamily="18" charset="2"/>
        <a:buChar char=""/>
        <a:defRPr sz="1400" baseline="0">
          <a:latin typeface="+mn-lt"/>
        </a:defRPr>
      </a:lvl9pPr>
    </p:bodyStyle>
    <p:otherStyle>
      <a:defPPr>
        <a:defRPr>
          <a:solidFill>
            <a:schemeClr val="tx1"/>
          </a:solidFill>
          <a:latin typeface="+mn-lt"/>
          <a:ea typeface="+mn-ea"/>
          <a:cs typeface="+mn-cs"/>
        </a:defRPr>
      </a:defPPr>
      <a:lvl1pPr marL="0" eaLnBrk="1" hangingPunct="1"/>
      <a:lvl2pPr marL="457200" eaLnBrk="1" hangingPunct="1"/>
      <a:lvl3pPr marL="914400" eaLnBrk="1" hangingPunct="1"/>
      <a:lvl4pPr marL="1371600" eaLnBrk="1" hangingPunct="1"/>
      <a:lvl5pPr marL="1828800" eaLnBrk="1" hangingPunct="1"/>
      <a:lvl6pPr marL="2286000" eaLnBrk="1" hangingPunct="1"/>
      <a:lvl7pPr marL="2743200" eaLnBrk="1" hangingPunct="1"/>
      <a:lvl8pPr marL="3200400" eaLnBrk="1" hangingPunct="1"/>
      <a:lvl9pPr marL="3657600" eaLnBrk="1" hangingPunct="1"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diagramLayout" Target="../diagrams/layout2.xml"/><Relationship Id="rId3" Type="http://schemas.openxmlformats.org/officeDocument/2006/relationships/diagramLayout" Target="../diagrams/layout1.xml"/><Relationship Id="rId7" Type="http://schemas.openxmlformats.org/officeDocument/2006/relationships/diagramData" Target="../diagrams/data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openxmlformats.org/officeDocument/2006/relationships/diagramColors" Target="../diagrams/colors2.xml"/><Relationship Id="rId4" Type="http://schemas.openxmlformats.org/officeDocument/2006/relationships/diagramQuickStyle" Target="../diagrams/quickStyle1.xml"/><Relationship Id="rId9" Type="http://schemas.openxmlformats.org/officeDocument/2006/relationships/diagramQuickStyle" Target="../diagrams/quickStyle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95536" y="620688"/>
            <a:ext cx="8136904" cy="3384376"/>
          </a:xfrm>
          <a:effectLst/>
        </p:spPr>
        <p:txBody>
          <a:bodyPr>
            <a:normAutofit/>
          </a:bodyPr>
          <a:lstStyle/>
          <a:p>
            <a:pPr algn="ctr"/>
            <a:r>
              <a:rPr lang="ru-RU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учётные  и отчётные  формы</a:t>
            </a:r>
            <a:br>
              <a:rPr lang="ru-RU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действующие  </a:t>
            </a:r>
            <a:r>
              <a:rPr lang="en-US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/>
            </a:r>
            <a:br>
              <a:rPr lang="en-US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3200" dirty="0" smtClean="0">
                <a:solidFill>
                  <a:schemeClr val="tx1"/>
                </a:solidFill>
                <a:latin typeface="Times New Roman" pitchFamily="18" charset="0"/>
                <a:cs typeface="Times New Roman" pitchFamily="18" charset="0"/>
              </a:rPr>
              <a:t>в медицинских организациях, оказывающих медицинскую помощь пациентам в амбулаторных условиях</a:t>
            </a:r>
            <a:endParaRPr lang="ru-RU" sz="3200" dirty="0">
              <a:solidFill>
                <a:schemeClr val="tx1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603920"/>
          </a:xfrm>
        </p:spPr>
        <p:txBody>
          <a:bodyPr>
            <a:normAutofit fontScale="90000"/>
          </a:bodyPr>
          <a:lstStyle/>
          <a:p>
            <a:pPr lvl="0" algn="l" rtl="0" fontAlgn="base">
              <a:spcBef>
                <a:spcPct val="0"/>
              </a:spcBef>
              <a:spcAft>
                <a:spcPct val="0"/>
              </a:spcAft>
            </a:pPr>
            <a:r>
              <a:rPr lang="ru-RU" sz="2000" dirty="0" smtClean="0"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4. Сведения о беременных, исходах беременности и детях, родившихся от женщин, состоящих на учете с диагнозом “сифилис”</a:t>
            </a:r>
            <a:r>
              <a:rPr lang="ru-RU" sz="1200" b="0" dirty="0" smtClean="0">
                <a:solidFill>
                  <a:schemeClr val="tx1"/>
                </a:solidFill>
                <a:effectLst/>
                <a:latin typeface="Arial" pitchFamily="34" charset="0"/>
              </a:rPr>
              <a:t/>
            </a:r>
            <a:br>
              <a:rPr lang="ru-RU" sz="1200" b="0" dirty="0" smtClean="0">
                <a:solidFill>
                  <a:schemeClr val="tx1"/>
                </a:solidFill>
                <a:effectLst/>
                <a:latin typeface="Arial" pitchFamily="34" charset="0"/>
              </a:rPr>
            </a:br>
            <a:r>
              <a:rPr lang="ru-RU" sz="1300" dirty="0" smtClean="0"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 (2400) </a:t>
            </a:r>
            <a:endParaRPr lang="ru-RU" dirty="0"/>
          </a:p>
        </p:txBody>
      </p:sp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323528" y="764704"/>
          <a:ext cx="8568952" cy="6012029"/>
        </p:xfrm>
        <a:graphic>
          <a:graphicData uri="http://schemas.openxmlformats.org/drawingml/2006/table">
            <a:tbl>
              <a:tblPr/>
              <a:tblGrid>
                <a:gridCol w="1419785"/>
                <a:gridCol w="259862"/>
                <a:gridCol w="444628"/>
                <a:gridCol w="490550"/>
                <a:gridCol w="445709"/>
                <a:gridCol w="445709"/>
                <a:gridCol w="445709"/>
                <a:gridCol w="445168"/>
                <a:gridCol w="445709"/>
                <a:gridCol w="445709"/>
                <a:gridCol w="480285"/>
                <a:gridCol w="480285"/>
                <a:gridCol w="486227"/>
                <a:gridCol w="486227"/>
                <a:gridCol w="388982"/>
                <a:gridCol w="388982"/>
                <a:gridCol w="569426"/>
              </a:tblGrid>
              <a:tr h="166086">
                <a:tc rowSpan="4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Наименование</a:t>
                      </a: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№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стр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4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ВСЕГО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 dirty="0">
                          <a:latin typeface="Times New Roman"/>
                          <a:ea typeface="Times New Roman"/>
                          <a:cs typeface="Times New Roman"/>
                        </a:rPr>
                        <a:t>Диагноз «сифилис» установлен: 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5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800">
                          <a:latin typeface="Times New Roman"/>
                          <a:ea typeface="Times New Roman"/>
                          <a:cs typeface="Times New Roman"/>
                        </a:rPr>
                        <a:t>Исход беременности: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800" dirty="0">
                          <a:latin typeface="Times New Roman"/>
                          <a:ea typeface="Times New Roman"/>
                          <a:cs typeface="Times New Roman"/>
                        </a:rPr>
                        <a:t>Число родившихся детей: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Мерт-ворож-денные с морфоло-гически подтверж-денным диагно-зом  </a:t>
                      </a:r>
                      <a:endParaRPr lang="ru-RU" sz="14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Arial Narrow" pitchFamily="34" charset="0"/>
                          <a:ea typeface="Times New Roman"/>
                          <a:cs typeface="Times New Roman"/>
                        </a:rPr>
                        <a:t>сифилис</a:t>
                      </a:r>
                      <a:endParaRPr lang="ru-RU" sz="14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6608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до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беремен-ности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>
                          <a:latin typeface="Times New Roman"/>
                          <a:ea typeface="Times New Roman"/>
                          <a:cs typeface="Times New Roman"/>
                        </a:rPr>
                        <a:t>во время беременности</a:t>
                      </a:r>
                      <a:endParaRPr lang="ru-RU" sz="8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во время родов, до и после- родо-вый период</a:t>
                      </a:r>
                      <a:endParaRPr lang="ru-RU" sz="16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само-произ-воль-ный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аборт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искус-ствен-ный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аборт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роды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продол-жают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вына-шивать</a:t>
                      </a: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беременность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нет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сведе-ний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ВСЕГО</a:t>
                      </a:r>
                      <a:endParaRPr lang="ru-RU" sz="14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700">
                          <a:latin typeface="Times New Roman"/>
                          <a:ea typeface="Times New Roman"/>
                          <a:cs typeface="Times New Roman"/>
                        </a:rPr>
                        <a:t>в том числе</a:t>
                      </a:r>
                      <a:endParaRPr lang="ru-RU" sz="8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6608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Arial Narrow" pitchFamily="34" charset="0"/>
                          <a:ea typeface="Times New Roman"/>
                          <a:cs typeface="Times New Roman"/>
                        </a:rPr>
                        <a:t>триместр</a:t>
                      </a:r>
                      <a:endParaRPr lang="ru-RU" sz="14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с </a:t>
                      </a: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врож-ден-ным</a:t>
                      </a: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сифи-лисом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vert="vert27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из них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умер-ло</a:t>
                      </a: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от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дан-ного</a:t>
                      </a:r>
                      <a:r>
                        <a:rPr lang="ru-RU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u-RU" sz="12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заболе-вания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16260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b="1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I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II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12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III</a:t>
                      </a:r>
                      <a:endParaRPr lang="ru-RU" sz="16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66086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1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2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3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4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5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6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7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8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9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10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11</a:t>
                      </a:r>
                      <a:endParaRPr lang="ru-RU" sz="12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12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13</a:t>
                      </a:r>
                      <a:endParaRPr lang="ru-RU" sz="12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14</a:t>
                      </a:r>
                      <a:endParaRPr lang="ru-RU" sz="12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15</a:t>
                      </a: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16</a:t>
                      </a: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17</a:t>
                      </a: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6434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число беременных женщин с вновь установленным </a:t>
                      </a:r>
                      <a:r>
                        <a:rPr lang="ru-RU" sz="9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диагно</a:t>
                      </a: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- </a:t>
                      </a:r>
                      <a:r>
                        <a:rPr lang="ru-RU" sz="900" dirty="0" err="1">
                          <a:latin typeface="Arial Narrow" pitchFamily="34" charset="0"/>
                          <a:ea typeface="Times New Roman"/>
                          <a:cs typeface="Times New Roman"/>
                        </a:rPr>
                        <a:t>зом</a:t>
                      </a: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 сифилис 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(в отчетном году) 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01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C00000"/>
                          </a:solidFill>
                          <a:latin typeface="Arial Narrow" pitchFamily="34" charset="0"/>
                          <a:ea typeface="Times New Roman"/>
                          <a:cs typeface="Times New Roman"/>
                        </a:rPr>
                        <a:t>?</a:t>
                      </a:r>
                      <a:endParaRPr lang="ru-RU" sz="1800" dirty="0">
                        <a:solidFill>
                          <a:srgbClr val="C00000"/>
                        </a:solidFill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09790">
                <a:tc>
                  <a:txBody>
                    <a:bodyPr/>
                    <a:lstStyle/>
                    <a:p>
                      <a:pPr marL="252730">
                        <a:spcAft>
                          <a:spcPts val="0"/>
                        </a:spcAft>
                      </a:pPr>
                      <a:r>
                        <a:rPr lang="ru-RU" sz="9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из них: </a:t>
                      </a:r>
                      <a:endParaRPr lang="ru-RU" sz="105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marL="252730">
                        <a:spcAft>
                          <a:spcPts val="0"/>
                        </a:spcAft>
                      </a:pPr>
                      <a:r>
                        <a:rPr lang="ru-RU" sz="9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получили специфическое</a:t>
                      </a:r>
                      <a:endParaRPr lang="ru-RU" sz="105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 marL="252730">
                        <a:spcAft>
                          <a:spcPts val="0"/>
                        </a:spcAft>
                      </a:pPr>
                      <a:r>
                        <a:rPr lang="ru-RU" sz="9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лечение</a:t>
                      </a:r>
                      <a:endParaRPr lang="ru-RU" sz="105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02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2400" dirty="0" smtClean="0">
                          <a:solidFill>
                            <a:srgbClr val="C00000"/>
                          </a:solidFill>
                          <a:latin typeface="Arial Narrow" pitchFamily="34" charset="0"/>
                          <a:ea typeface="Times New Roman"/>
                          <a:cs typeface="Times New Roman"/>
                        </a:rPr>
                        <a:t>*</a:t>
                      </a:r>
                      <a:endParaRPr lang="ru-RU" sz="2400" dirty="0">
                        <a:solidFill>
                          <a:srgbClr val="C00000"/>
                        </a:solidFill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800" dirty="0" smtClean="0">
                          <a:solidFill>
                            <a:srgbClr val="C00000"/>
                          </a:solidFill>
                          <a:latin typeface="Arial Narrow" pitchFamily="34" charset="0"/>
                          <a:ea typeface="Times New Roman"/>
                          <a:cs typeface="Times New Roman"/>
                        </a:rPr>
                        <a:t>*</a:t>
                      </a:r>
                    </a:p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ru-RU" sz="2800" dirty="0">
                        <a:solidFill>
                          <a:srgbClr val="C00000"/>
                        </a:solidFill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84539">
                <a:tc>
                  <a:txBody>
                    <a:bodyPr/>
                    <a:lstStyle/>
                    <a:p>
                      <a:pPr marL="252730">
                        <a:spcAft>
                          <a:spcPts val="0"/>
                        </a:spcAft>
                      </a:pPr>
                      <a:r>
                        <a:rPr lang="ru-RU" sz="900">
                          <a:latin typeface="Arial Narrow" pitchFamily="34" charset="0"/>
                          <a:ea typeface="Times New Roman"/>
                          <a:cs typeface="Times New Roman"/>
                        </a:rPr>
                        <a:t>не получили лечение</a:t>
                      </a:r>
                      <a:endParaRPr lang="ru-RU" sz="105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03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30432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число беременных женщин, состоящих на клинико-серологическом контроле 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(диагноз сифилис установлен в предыдущие годы)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04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9651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Arial Narrow" pitchFamily="34" charset="0"/>
                          <a:ea typeface="Times New Roman"/>
                          <a:cs typeface="Times New Roman"/>
                        </a:rPr>
                        <a:t>число женщин, которые продолжают  вынашивать беременность с предыдущего года (диагноз сифилис установлен в предыдущие годы)</a:t>
                      </a:r>
                      <a:endParaRPr lang="ru-RU" sz="105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50">
                          <a:latin typeface="Arial Narrow" pitchFamily="34" charset="0"/>
                          <a:ea typeface="Times New Roman"/>
                          <a:cs typeface="Times New Roman"/>
                        </a:rPr>
                        <a:t>05</a:t>
                      </a: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100" dirty="0">
                        <a:latin typeface="Arial Narrow" pitchFamily="34" charset="0"/>
                        <a:ea typeface="Times New Roman"/>
                        <a:cs typeface="Times New Roman"/>
                      </a:endParaRPr>
                    </a:p>
                  </a:txBody>
                  <a:tcPr marL="41509" marR="41509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-25317"/>
            <a:ext cx="1709122" cy="5078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9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</a:rPr>
              <a:t>Код по ОКЕИ: человек – 792</a:t>
            </a:r>
            <a:endParaRPr kumimoji="0" lang="ru-RU" sz="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619672" y="612845"/>
            <a:ext cx="6552728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Таблица 2400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графах 3-13 учитываются сведения о беременных женщинах и исходах беременности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графах 14-17 учитываются сведения о родившихся детях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3 = ∑ граф 4 + 5 + 6 + 7 + 8 (по строкам 01,03)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3 = ∑ граф 4 + 5 + 6 + 7 (по строке 02)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   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по графе       8 сведений не должно быть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По 3 графе 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∑ строк 2 +3 = ∑строк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2+3  по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графам 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4+5+6+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7+8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По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3 графе 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∑ строк 2 +3 = ∑строк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2+3 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по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графам 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9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+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10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+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11</a:t>
            </a:r>
            <a:r>
              <a:rPr lang="en-US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+</a:t>
            </a:r>
            <a:r>
              <a:rPr lang="ru-RU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12+13</a:t>
            </a:r>
            <a:endParaRPr lang="ru-RU" b="1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3 = ∑ граф 9 + 10 + 11 + 12 + 13 (по стр. 1, 4, 5)</a:t>
            </a:r>
          </a:p>
          <a:p>
            <a:pPr algn="just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строка 1 = ∑ строк 2 + 3 (по графам 4-13)</a:t>
            </a:r>
          </a:p>
          <a:p>
            <a:pPr algn="just">
              <a:buFont typeface="Wingdings" pitchFamily="2" charset="2"/>
              <a:buChar char="q"/>
            </a:pP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Число родов может быть несколько больше, чем родившихся детей за счет двойни, тройни и т.д.</a:t>
            </a:r>
          </a:p>
          <a:p>
            <a:pPr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Строка 3 графы 14 = ∑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(строк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01 + 04 +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05) –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строка 01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5 табл. 2401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531912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 </a:t>
            </a:r>
            <a:endParaRPr lang="ru-RU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323528" y="980728"/>
          <a:ext cx="7848871" cy="1944216"/>
        </p:xfrm>
        <a:graphic>
          <a:graphicData uri="http://schemas.openxmlformats.org/drawingml/2006/table">
            <a:tbl>
              <a:tblPr/>
              <a:tblGrid>
                <a:gridCol w="2584859"/>
                <a:gridCol w="689469"/>
                <a:gridCol w="1667875"/>
                <a:gridCol w="1453334"/>
                <a:gridCol w="1453334"/>
              </a:tblGrid>
              <a:tr h="382469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Наименование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№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строки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000">
                          <a:latin typeface="Times New Roman"/>
                          <a:ea typeface="Times New Roman"/>
                          <a:cs typeface="Times New Roman"/>
                        </a:rPr>
                        <a:t>Лечение получали:</a:t>
                      </a:r>
                      <a:endParaRPr lang="ru-RU" sz="10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ИТОГО</a:t>
                      </a:r>
                      <a:endParaRPr lang="ru-RU" sz="12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6493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профилактическое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специфическое</a:t>
                      </a:r>
                      <a:endParaRPr lang="ru-RU" sz="18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82469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u-RU" sz="18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u-RU" sz="12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5</a:t>
                      </a: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434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latin typeface="Times New Roman"/>
                          <a:ea typeface="Times New Roman"/>
                          <a:cs typeface="Times New Roman"/>
                        </a:rPr>
                        <a:t>Число  родившихся детей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200">
                          <a:latin typeface="Times New Roman"/>
                          <a:ea typeface="Times New Roman"/>
                          <a:cs typeface="Times New Roman"/>
                        </a:rPr>
                        <a:t>01</a:t>
                      </a:r>
                      <a:endParaRPr lang="ru-RU" sz="12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12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graphicFrame>
        <p:nvGraphicFramePr>
          <p:cNvPr id="5" name="Таблица 4"/>
          <p:cNvGraphicFramePr>
            <a:graphicFrameLocks noGrp="1"/>
          </p:cNvGraphicFramePr>
          <p:nvPr/>
        </p:nvGraphicFramePr>
        <p:xfrm>
          <a:off x="395530" y="3284983"/>
          <a:ext cx="8424941" cy="2952329"/>
        </p:xfrm>
        <a:graphic>
          <a:graphicData uri="http://schemas.openxmlformats.org/drawingml/2006/table">
            <a:tbl>
              <a:tblPr/>
              <a:tblGrid>
                <a:gridCol w="1422377"/>
                <a:gridCol w="292268"/>
                <a:gridCol w="426498"/>
                <a:gridCol w="426498"/>
                <a:gridCol w="426498"/>
                <a:gridCol w="426498"/>
                <a:gridCol w="426498"/>
                <a:gridCol w="426498"/>
                <a:gridCol w="426498"/>
                <a:gridCol w="426498"/>
                <a:gridCol w="549358"/>
                <a:gridCol w="549899"/>
                <a:gridCol w="549899"/>
                <a:gridCol w="549358"/>
                <a:gridCol w="549899"/>
                <a:gridCol w="549899"/>
              </a:tblGrid>
              <a:tr h="175988"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Наименование нозологии</a:t>
                      </a: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№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стр.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8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Серологические методы</a:t>
                      </a: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бактерио-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скопи-ческий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из них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ТПМ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бактерио-логи-ческий/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вирусоло-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гический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молеку-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лярно-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биологи-ческий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другие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методы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ВСЕГО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5976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КСР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РМП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РПР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РПГА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ИФА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РИФ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РИБТ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имму-ноблот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39293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5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6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7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8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9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10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11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12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13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14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15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16</a:t>
                      </a: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858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Сифилис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01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Гонококковая инфекция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02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Хламидийные инфекции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03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Трихомоноз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04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1787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Аногенитальная герпетическая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вирусная инфекция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05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858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Аногенитальные (вен.) бородавки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 dirty="0">
                          <a:latin typeface="Times New Roman"/>
                          <a:ea typeface="Times New Roman"/>
                          <a:cs typeface="Times New Roman"/>
                        </a:rPr>
                        <a:t>06</a:t>
                      </a:r>
                      <a:endParaRPr lang="ru-RU" sz="10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Микроспория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07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Трихофития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08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Микозы кистей и стоп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09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317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Чесотка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900">
                          <a:latin typeface="Times New Roman"/>
                          <a:ea typeface="Times New Roman"/>
                          <a:cs typeface="Times New Roman"/>
                        </a:rPr>
                        <a:t>10</a:t>
                      </a:r>
                      <a:endParaRPr lang="ru-RU" sz="10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endParaRPr lang="ru-RU" sz="900" dirty="0">
                        <a:latin typeface="Courier New"/>
                        <a:ea typeface="Times New Roman"/>
                        <a:cs typeface="Times New Roman"/>
                      </a:endParaRPr>
                    </a:p>
                  </a:txBody>
                  <a:tcPr marL="42295" marR="42295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683568" y="548680"/>
            <a:ext cx="6222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2401</a:t>
            </a:r>
            <a:endParaRPr lang="ru-RU" b="1" dirty="0"/>
          </a:p>
        </p:txBody>
      </p:sp>
      <p:sp>
        <p:nvSpPr>
          <p:cNvPr id="7" name="TextBox 6"/>
          <p:cNvSpPr txBox="1"/>
          <p:nvPr/>
        </p:nvSpPr>
        <p:spPr>
          <a:xfrm>
            <a:off x="683568" y="2924944"/>
            <a:ext cx="6591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smtClean="0"/>
              <a:t>2500</a:t>
            </a:r>
            <a:endParaRPr lang="ru-RU" b="1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971600" y="692696"/>
            <a:ext cx="6984776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Таблица 2500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данной таблице, учитываются сведения о числе, проведенных всех лабораторных исследований, которые были необходимы для установления диагноза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 графах 4 и 7 показываются контактные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больные из таблицы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2300 графы 5 ;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часть из которых обратились самостоятельно, а часть была выявлена активно. </a:t>
            </a: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Необходимо учитывать, что в таблице 2200 эти больные показываются по своему диагнозу, а в таблице 2300 как физическое лицо, то есть по диагнозу больного который явился как бы источником для данного  контактного лица. </a:t>
            </a:r>
          </a:p>
          <a:p>
            <a:pPr algn="just"/>
            <a:endParaRPr lang="ru-RU" b="1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Если все больные проживают и находятся под наблюдением на одной территории, то данные таблицы 2300 гр. 5 будут соответствовать сумме граф 4 и 7 таблицы 2200,  в том случае если контактные больные проживают  на другой территории, то могут быть незначительные расхождения за счет этих больных.  </a:t>
            </a: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2132856"/>
            <a:ext cx="8229600" cy="1143000"/>
          </a:xfrm>
        </p:spPr>
        <p:txBody>
          <a:bodyPr/>
          <a:lstStyle/>
          <a:p>
            <a:pPr algn="ctr"/>
            <a:r>
              <a:rPr lang="ru-RU" dirty="0" smtClean="0">
                <a:solidFill>
                  <a:schemeClr val="accent5">
                    <a:lumMod val="50000"/>
                  </a:schemeClr>
                </a:solidFill>
              </a:rPr>
              <a:t>Спасибо за внимание !</a:t>
            </a:r>
            <a:endParaRPr lang="ru-RU" dirty="0">
              <a:solidFill>
                <a:schemeClr val="accent5">
                  <a:lumMod val="50000"/>
                </a:schemeClr>
              </a:solidFill>
            </a:endParaRPr>
          </a:p>
        </p:txBody>
      </p:sp>
      <p:sp>
        <p:nvSpPr>
          <p:cNvPr id="5" name="Текст 4"/>
          <p:cNvSpPr>
            <a:spLocks noGrp="1"/>
          </p:cNvSpPr>
          <p:nvPr>
            <p:ph type="body" idx="4294967295"/>
          </p:nvPr>
        </p:nvSpPr>
        <p:spPr>
          <a:xfrm>
            <a:off x="0" y="1535113"/>
            <a:ext cx="4040188" cy="639762"/>
          </a:xfrm>
        </p:spPr>
        <p:txBody>
          <a:bodyPr/>
          <a:lstStyle/>
          <a:p>
            <a:pPr>
              <a:buNone/>
            </a:pPr>
            <a:r>
              <a:rPr lang="ru-RU" dirty="0" smtClean="0"/>
              <a:t>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675928"/>
          </a:xfrm>
        </p:spPr>
        <p:txBody>
          <a:bodyPr>
            <a:noAutofit/>
          </a:bodyPr>
          <a:lstStyle/>
          <a:p>
            <a:pPr algn="ctr"/>
            <a:r>
              <a:rPr lang="ru-RU" sz="2800" dirty="0" smtClean="0">
                <a:solidFill>
                  <a:schemeClr val="accent5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Учетные формы</a:t>
            </a:r>
            <a:endParaRPr lang="ru-RU" sz="2800" dirty="0">
              <a:solidFill>
                <a:schemeClr val="accent5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7" name="Схема 6"/>
          <p:cNvGraphicFramePr/>
          <p:nvPr/>
        </p:nvGraphicFramePr>
        <p:xfrm>
          <a:off x="1524000" y="4941168"/>
          <a:ext cx="95672" cy="5198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9" name="Содержимое 8"/>
          <p:cNvGraphicFramePr>
            <a:graphicFrameLocks noGrp="1"/>
          </p:cNvGraphicFramePr>
          <p:nvPr>
            <p:ph idx="1"/>
          </p:nvPr>
        </p:nvGraphicFramePr>
        <p:xfrm>
          <a:off x="395536" y="1196752"/>
          <a:ext cx="8445624" cy="49685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7" r:lo="rId8" r:qs="rId9" r:cs="rId10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Приказ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Минздрава России от 23.01.2015 N 10 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/>
            <a:r>
              <a:rPr lang="ru-RU" dirty="0" smtClean="0"/>
              <a:t>"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Об отмене приказа Министерства здравоохранения Российской Федерации от 12 августа 2003 г. N 403 "Об утверждении и введении в действие учетной формы N 089/</a:t>
            </a:r>
            <a:r>
              <a:rPr lang="ru-RU" dirty="0" err="1" smtClean="0">
                <a:latin typeface="Times New Roman" pitchFamily="18" charset="0"/>
                <a:cs typeface="Times New Roman" pitchFamily="18" charset="0"/>
              </a:rPr>
              <a:t>у-кв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 "Извещение о больном с вновь установленным диагнозом сифилиса, гонореи, трихомоноза, хламидиоза, герпеса урогенитального, аногенитальными бородавками, микроспории, фавуса, трихофитии, микоза стоп, чесотки"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963530" y="0"/>
            <a:ext cx="7496902" cy="67413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224088" y="38100"/>
            <a:ext cx="4695825" cy="6781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Отчетные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формы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5" name="Содержимое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3568" y="476673"/>
            <a:ext cx="7920880" cy="59708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sz="16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Форма №34 </a:t>
            </a: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СВЕДЕНИЯ О БОЛЬНЫХ ЗАБОЛЕВАНИЯМИ, ПЕРЕДАВАЕМЫМИ ПРЕИМУЩЕСТВЕННО ПОЛОВЫМ ПУТЕМ И ЗАРАЗНЫМИ КОЖНЫМИ ЗАБОЛЕВАНИЯМИ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за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2019 год</a:t>
            </a:r>
          </a:p>
          <a:p>
            <a:endParaRPr lang="ru-RU" b="1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sz="2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Отчетные формы представляются в 2-х экземплярах, кроме этого:</a:t>
            </a:r>
          </a:p>
          <a:p>
            <a:r>
              <a:rPr lang="ru-RU" sz="2400" b="1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Эпидрасследование и анкеты на врожденный и детский сифилис 0-14 лет и </a:t>
            </a:r>
            <a:endParaRPr lang="ru-RU" sz="2400" b="1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b="1" dirty="0" smtClean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683568" y="1124744"/>
            <a:ext cx="828092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Форма №9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СВЕДЕНИЯ  О ЗАБОЛЕВАНИЯХ ИНФЕКЦИЯМИ, ПЕРЕДАВАЕМЫМИ ПОЛОВЫМ ПУТЕМ 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и ЗАРАЗНЫМИ КОЖНЫМИ БОЛЕЗНЯМИ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за   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2019     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год.</a:t>
            </a: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611560" y="889844"/>
            <a:ext cx="8064896" cy="535531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ru-RU" b="1" u="sng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b="1" u="sng" dirty="0" smtClean="0">
              <a:latin typeface="Times New Roman" pitchFamily="18" charset="0"/>
              <a:cs typeface="Times New Roman" pitchFamily="18" charset="0"/>
            </a:endParaRPr>
          </a:p>
          <a:p>
            <a:endParaRPr lang="ru-RU" b="1" u="sng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Таблица </a:t>
            </a:r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2200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 данные таблицы отражают профилактическую работу медицинской организации по выявлению больных ИППП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Число зарегистрированных больных с вновь установленным диагнозом в табл. 2100 графы 6 должно строго соответствовать данным графы 15 табл. 2200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Больные, выявленные в медицинских организациях других форм собственности, указываются только по 14 графе и не разносятся в графах 3-13</a:t>
            </a:r>
          </a:p>
          <a:p>
            <a:pPr algn="ctr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15 = ∑ графа 3 + графа 5 + графа 12 + графа 14 (по всем строкам)</a:t>
            </a:r>
          </a:p>
          <a:p>
            <a:pPr algn="ctr">
              <a:buFont typeface="Wingdings" pitchFamily="2" charset="2"/>
              <a:buChar char="ü"/>
            </a:pP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графа 5 = ∑ графа 6 + графа 8 + графа 10</a:t>
            </a:r>
          </a:p>
          <a:p>
            <a:pPr algn="just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строку 6 (сифилис ранний скрытый) включается и сифилис ранний неуточненный из строки 10 табл.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2100</a:t>
            </a:r>
          </a:p>
          <a:p>
            <a:pPr algn="just"/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 графу 3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вносятся больные обратившиеся самостоятельно, из них выделяются больные обратившиеся тоже самостоятельно, но являются половыми контактами. </a:t>
            </a: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 графе 6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учитываются больные, выявленные активно это: контактные, показанные по гр.7 и + выявленные среди интеркурентных заболеваний</a:t>
            </a: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683568" y="548680"/>
            <a:ext cx="770485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Таблица  2100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данной таблице показываются все зарегистрированные случаи ИППП  </a:t>
            </a:r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Напоминаю, что в ней необходимо строго соблюдать межгодовой контроль и баланс по строкам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01, 2 - 17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(по сифилису),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27, 28, 34,35</a:t>
            </a:r>
            <a:endParaRPr lang="ru-RU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27584" y="836712"/>
            <a:ext cx="7488832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Продолжение  Таблицы </a:t>
            </a:r>
            <a:r>
              <a:rPr lang="ru-RU" b="1" u="sng" dirty="0" smtClean="0">
                <a:latin typeface="Times New Roman" pitchFamily="18" charset="0"/>
                <a:cs typeface="Times New Roman" pitchFamily="18" charset="0"/>
              </a:rPr>
              <a:t>2200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В графах 4 и 7 показываются контактные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больные из таблицы </a:t>
            </a: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2300 графы 5 ;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часть из которых обратились самостоятельно, а часть была выявлена активно. </a:t>
            </a: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Необходимо учитывать, что в таблице 2200 эти больные показываются по своему диагнозу, а в таблице 2300 как физическое лицо, то есть по диагнозу больного который явился как бы источником для данного  контактного лица. </a:t>
            </a:r>
          </a:p>
          <a:p>
            <a:pPr algn="just"/>
            <a:endParaRPr lang="ru-RU" b="1" dirty="0" smtClean="0">
              <a:latin typeface="Times New Roman" pitchFamily="18" charset="0"/>
              <a:cs typeface="Times New Roman" pitchFamily="18" charset="0"/>
            </a:endParaRP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Если все больные проживают и находятся под наблюдением на одной территории, то данные таблицы 2300 гр. 5 будут соответствовать сумме граф 4 и 7 таблицы 2200,  в том случае если контактные больные проживают  на другой территории, то могут быть незначительные расхождения за счет этих больных.  </a:t>
            </a:r>
          </a:p>
          <a:p>
            <a:pPr algn="just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u-RU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Human">
  <a:themeElements>
    <a:clrScheme name="Human">
      <a:dk1>
        <a:sysClr val="windowText" lastClr="000000"/>
      </a:dk1>
      <a:lt1>
        <a:sysClr val="window" lastClr="FFFFFF"/>
      </a:lt1>
      <a:dk2>
        <a:srgbClr val="795339"/>
      </a:dk2>
      <a:lt2>
        <a:srgbClr val="F7EEDD"/>
      </a:lt2>
      <a:accent1>
        <a:srgbClr val="AD2E27"/>
      </a:accent1>
      <a:accent2>
        <a:srgbClr val="3F3D66"/>
      </a:accent2>
      <a:accent3>
        <a:srgbClr val="17517A"/>
      </a:accent3>
      <a:accent4>
        <a:srgbClr val="877E48"/>
      </a:accent4>
      <a:accent5>
        <a:srgbClr val="AF8B1E"/>
      </a:accent5>
      <a:accent6>
        <a:srgbClr val="A35E21"/>
      </a:accent6>
      <a:hlink>
        <a:srgbClr val="9B7300"/>
      </a:hlink>
      <a:folHlink>
        <a:srgbClr val="D6A73B"/>
      </a:folHlink>
    </a:clrScheme>
    <a:fontScheme name="Human">
      <a:majorFont>
        <a:latin typeface="Candara"/>
        <a:ea typeface=""/>
        <a:cs typeface=""/>
        <a:font script="Jpan" typeface="ＭＳ Ｐゴシック"/>
        <a:font script="Hang" typeface="HY견명조"/>
        <a:font script="Hans" typeface="华文新魏"/>
        <a:font script="Hant" typeface="新細明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andara"/>
        <a:ea typeface=""/>
        <a:cs typeface=""/>
        <a:font script="Jpan" typeface="ＭＳ Ｐゴシック"/>
        <a:font script="Hang" typeface="HY견명조"/>
        <a:font script="Hans" typeface="华文楷体"/>
        <a:font script="Hant" typeface="新細明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Human">
      <a:fillStyleLst>
        <a:solidFill>
          <a:schemeClr val="phClr">
            <a:tint val="100000"/>
          </a:schemeClr>
        </a:solidFill>
        <a:gradFill>
          <a:gsLst>
            <a:gs pos="0">
              <a:schemeClr val="phClr">
                <a:tint val="30000"/>
                <a:satMod val="175000"/>
              </a:schemeClr>
            </a:gs>
            <a:gs pos="50000">
              <a:schemeClr val="phClr">
                <a:tint val="55000"/>
                <a:satMod val="200000"/>
              </a:schemeClr>
            </a:gs>
            <a:gs pos="70000">
              <a:schemeClr val="phClr">
                <a:tint val="70000"/>
                <a:satMod val="175000"/>
              </a:schemeClr>
            </a:gs>
            <a:gs pos="100000">
              <a:schemeClr val="phClr">
                <a:tint val="85000"/>
                <a:satMod val="175000"/>
              </a:schemeClr>
            </a:gs>
          </a:gsLst>
          <a:lin ang="8000000" scaled="1"/>
        </a:gradFill>
        <a:gradFill>
          <a:gsLst>
            <a:gs pos="0">
              <a:schemeClr val="phClr">
                <a:shade val="100000"/>
                <a:satMod val="140000"/>
              </a:schemeClr>
            </a:gs>
            <a:gs pos="40000">
              <a:schemeClr val="phClr">
                <a:shade val="65000"/>
                <a:satMod val="140000"/>
              </a:schemeClr>
            </a:gs>
            <a:gs pos="70000">
              <a:schemeClr val="phClr">
                <a:shade val="40000"/>
                <a:satMod val="115000"/>
              </a:schemeClr>
            </a:gs>
            <a:gs pos="100000">
              <a:schemeClr val="phClr">
                <a:shade val="20000"/>
                <a:satMod val="115000"/>
              </a:schemeClr>
            </a:gs>
          </a:gsLst>
          <a:lin ang="8000000" scaled="1"/>
        </a:gradFill>
      </a:fillStyleLst>
      <a:lnStyleLst>
        <a:ln w="5000">
          <a:solidFill>
            <a:schemeClr val="phClr"/>
          </a:solidFill>
          <a:prstDash val="solid"/>
        </a:ln>
        <a:ln w="12700">
          <a:solidFill>
            <a:schemeClr val="phClr"/>
          </a:solidFill>
          <a:prstDash val="solid"/>
        </a:ln>
        <a:ln w="28100">
          <a:solidFill>
            <a:schemeClr val="phClr"/>
          </a:solidFill>
          <a:prstDash val="solid"/>
        </a:ln>
      </a:lnStyleLst>
      <a:effectStyleLst>
        <a:effectStyle>
          <a:effectLst>
            <a:outerShdw blurRad="39000" dist="25400" dir="9000000">
              <a:srgbClr val="1A0000">
                <a:alpha val="35000"/>
              </a:srgbClr>
            </a:outerShdw>
          </a:effectLst>
        </a:effectStyle>
        <a:effectStyle>
          <a:effectLst>
            <a:outerShdw blurRad="39000" dist="25400" dir="9000000">
              <a:srgbClr val="1A0000">
                <a:alpha val="40000"/>
              </a:srgbClr>
            </a:outerShdw>
          </a:effectLst>
        </a:effectStyle>
        <a:effectStyle>
          <a:effectLst>
            <a:outerShdw blurRad="39000" dist="25400" dir="9000000">
              <a:srgbClr val="000000">
                <a:alpha val="40000"/>
              </a:srgbClr>
            </a:outerShdw>
          </a:effectLst>
          <a:scene3d>
            <a:camera prst="perspectiveFront">
              <a:rot lat="0" lon="0" rev="0"/>
            </a:camera>
            <a:lightRig rig="brightRoom" dir="tr">
              <a:rot lat="0" lon="0" rev="3540000"/>
            </a:lightRig>
          </a:scene3d>
          <a:sp3d prstMaterial="matte">
            <a:bevelT w="190500" h="44450" prst="cross"/>
          </a:sp3d>
        </a:effectStyle>
      </a:effectStyleLst>
      <a:bgFillStyleLst>
        <a:solidFill>
          <a:schemeClr val="phClr">
            <a:tint val="100000"/>
          </a:schemeClr>
        </a:solidFill>
        <a:gradFill flip="none" rotWithShape="1">
          <a:gsLst>
            <a:gs pos="0">
              <a:schemeClr val="phClr">
                <a:tint val="85000"/>
                <a:satMod val="275000"/>
              </a:schemeClr>
            </a:gs>
            <a:gs pos="3000">
              <a:schemeClr val="phClr">
                <a:tint val="87000"/>
                <a:satMod val="275000"/>
              </a:schemeClr>
            </a:gs>
            <a:gs pos="10000">
              <a:schemeClr val="phClr">
                <a:tint val="90000"/>
                <a:satMod val="275000"/>
              </a:schemeClr>
            </a:gs>
            <a:gs pos="70000">
              <a:schemeClr val="phClr">
                <a:shade val="38000"/>
                <a:satMod val="275000"/>
              </a:schemeClr>
            </a:gs>
            <a:gs pos="90000">
              <a:schemeClr val="phClr">
                <a:shade val="25000"/>
                <a:satMod val="300000"/>
              </a:schemeClr>
            </a:gs>
            <a:gs pos="100000">
              <a:schemeClr val="phClr">
                <a:shade val="22000"/>
                <a:satMod val="300000"/>
              </a:schemeClr>
            </a:gs>
          </a:gsLst>
          <a:path path="circle">
            <a:fillToRect l="60000" t="-3300" b="200000"/>
          </a:path>
          <a:tileRect/>
        </a:gradFill>
        <a:gradFill rotWithShape="1">
          <a:gsLst>
            <a:gs pos="0">
              <a:schemeClr val="phClr">
                <a:tint val="57000"/>
                <a:satMod val="400000"/>
              </a:schemeClr>
            </a:gs>
            <a:gs pos="100000">
              <a:schemeClr val="phClr">
                <a:tint val="87000"/>
                <a:shade val="40000"/>
                <a:satMod val="5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Human</Template>
  <TotalTime>1171</TotalTime>
  <Words>1150</Words>
  <Application>Microsoft Office PowerPoint</Application>
  <PresentationFormat>Экран (4:3)</PresentationFormat>
  <Paragraphs>223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Human</vt:lpstr>
      <vt:lpstr>учётные  и отчётные  формы действующие   в медицинских организациях, оказывающих медицинскую помощь пациентам в амбулаторных условиях</vt:lpstr>
      <vt:lpstr>Учетные формы</vt:lpstr>
      <vt:lpstr>Приказ Минздрава России от 23.01.2015 N 10 </vt:lpstr>
      <vt:lpstr>Слайд 4</vt:lpstr>
      <vt:lpstr>Слайд 5</vt:lpstr>
      <vt:lpstr>Отчетные формы</vt:lpstr>
      <vt:lpstr>Слайд 7</vt:lpstr>
      <vt:lpstr>Слайд 8</vt:lpstr>
      <vt:lpstr>Слайд 9</vt:lpstr>
      <vt:lpstr>4. Сведения о беременных, исходах беременности и детях, родившихся от женщин, состоящих на учете с диагнозом “сифилис”  (2400) </vt:lpstr>
      <vt:lpstr>Слайд 11</vt:lpstr>
      <vt:lpstr> </vt:lpstr>
      <vt:lpstr>Слайд 13</vt:lpstr>
      <vt:lpstr>Спасибо за внимание !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cp:lastModifiedBy>melehina</cp:lastModifiedBy>
  <cp:revision>139</cp:revision>
  <dcterms:modified xsi:type="dcterms:W3CDTF">2019-12-02T12:39:55Z</dcterms:modified>
</cp:coreProperties>
</file>

<file path=docProps/thumbnail.jpeg>
</file>